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72" r:id="rId1"/>
  </p:sldMasterIdLst>
  <p:sldIdLst>
    <p:sldId id="303" r:id="rId2"/>
    <p:sldId id="292" r:id="rId3"/>
    <p:sldId id="257" r:id="rId4"/>
    <p:sldId id="329" r:id="rId5"/>
    <p:sldId id="304" r:id="rId6"/>
    <p:sldId id="314" r:id="rId7"/>
    <p:sldId id="315" r:id="rId8"/>
    <p:sldId id="268" r:id="rId9"/>
    <p:sldId id="320" r:id="rId10"/>
    <p:sldId id="321" r:id="rId11"/>
    <p:sldId id="322" r:id="rId12"/>
    <p:sldId id="323" r:id="rId13"/>
    <p:sldId id="324" r:id="rId14"/>
    <p:sldId id="325" r:id="rId15"/>
    <p:sldId id="326" r:id="rId16"/>
    <p:sldId id="327" r:id="rId17"/>
    <p:sldId id="330" r:id="rId18"/>
    <p:sldId id="318" r:id="rId19"/>
    <p:sldId id="319" r:id="rId20"/>
    <p:sldId id="328" r:id="rId21"/>
    <p:sldId id="331" r:id="rId22"/>
    <p:sldId id="260" r:id="rId23"/>
    <p:sldId id="261" r:id="rId24"/>
    <p:sldId id="262" r:id="rId25"/>
    <p:sldId id="305" r:id="rId26"/>
    <p:sldId id="306" r:id="rId27"/>
    <p:sldId id="263" r:id="rId28"/>
    <p:sldId id="264" r:id="rId29"/>
    <p:sldId id="265" r:id="rId30"/>
    <p:sldId id="266" r:id="rId31"/>
    <p:sldId id="338" r:id="rId32"/>
    <p:sldId id="332" r:id="rId33"/>
    <p:sldId id="335" r:id="rId34"/>
    <p:sldId id="333" r:id="rId35"/>
    <p:sldId id="336" r:id="rId36"/>
    <p:sldId id="337" r:id="rId37"/>
    <p:sldId id="339" r:id="rId38"/>
    <p:sldId id="307" r:id="rId39"/>
    <p:sldId id="308" r:id="rId40"/>
    <p:sldId id="309" r:id="rId41"/>
    <p:sldId id="269" r:id="rId42"/>
    <p:sldId id="272" r:id="rId43"/>
    <p:sldId id="270" r:id="rId44"/>
    <p:sldId id="271" r:id="rId45"/>
    <p:sldId id="310" r:id="rId46"/>
    <p:sldId id="311" r:id="rId47"/>
    <p:sldId id="312" r:id="rId48"/>
    <p:sldId id="313" r:id="rId49"/>
    <p:sldId id="334" r:id="rId50"/>
    <p:sldId id="294" r:id="rId51"/>
    <p:sldId id="316" r:id="rId52"/>
    <p:sldId id="317" r:id="rId53"/>
    <p:sldId id="295" r:id="rId54"/>
    <p:sldId id="296" r:id="rId55"/>
    <p:sldId id="297" r:id="rId56"/>
    <p:sldId id="273" r:id="rId57"/>
    <p:sldId id="256" r:id="rId58"/>
    <p:sldId id="275" r:id="rId59"/>
    <p:sldId id="274" r:id="rId60"/>
    <p:sldId id="276" r:id="rId61"/>
    <p:sldId id="293" r:id="rId62"/>
  </p:sldIdLst>
  <p:sldSz cx="9144000" cy="6858000" type="screen4x3"/>
  <p:notesSz cx="6858000" cy="9144000"/>
  <p:embeddedFontLst>
    <p:embeddedFont>
      <p:font typeface="Angsana New" panose="02020603050405020304" pitchFamily="18" charset="-34"/>
      <p:regular r:id="rId63"/>
      <p:bold r:id="rId64"/>
      <p:italic r:id="rId65"/>
      <p:boldItalic r:id="rId66"/>
    </p:embeddedFont>
    <p:embeddedFont>
      <p:font typeface="AngsanaUPC" panose="02020603050405020304" pitchFamily="18" charset="-34"/>
      <p:regular r:id="rId67"/>
      <p:bold r:id="rId68"/>
      <p:italic r:id="rId69"/>
      <p:boldItalic r:id="rId70"/>
    </p:embeddedFont>
    <p:embeddedFont>
      <p:font typeface="Arial Black" panose="020B0A04020102020204" pitchFamily="34" charset="0"/>
      <p:bold r:id="rId71"/>
    </p:embeddedFont>
    <p:embeddedFont>
      <p:font typeface="Calibri" panose="020F0502020204030204" pitchFamily="34" charset="0"/>
      <p:regular r:id="rId72"/>
      <p:bold r:id="rId73"/>
      <p:italic r:id="rId74"/>
      <p:boldItalic r:id="rId75"/>
    </p:embeddedFont>
    <p:embeddedFont>
      <p:font typeface="Shafiq 3" panose="020B0604020202020204"/>
      <p:regular r:id="rId76"/>
      <p:italic r:id="rId77"/>
    </p:embeddedFont>
    <p:embeddedFont>
      <p:font typeface="Tahoma" panose="020B0604030504040204" pitchFamily="34" charset="0"/>
      <p:regular r:id="rId78"/>
      <p:bold r:id="rId79"/>
    </p:embeddedFont>
    <p:embeddedFont>
      <p:font typeface="Tahoma" panose="020B0604030504040204" pitchFamily="34" charset="0"/>
      <p:regular r:id="rId78"/>
      <p:bold r:id="rId79"/>
    </p:embeddedFont>
    <p:embeddedFont>
      <p:font typeface="Verdana" panose="020B0604030504040204" pitchFamily="34" charset="0"/>
      <p:regular r:id="rId80"/>
      <p:bold r:id="rId81"/>
      <p:italic r:id="rId82"/>
      <p:boldItalic r:id="rId83"/>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FF"/>
    <a:srgbClr val="CCFF33"/>
    <a:srgbClr val="006600"/>
    <a:srgbClr val="00CC00"/>
    <a:srgbClr val="0000FF"/>
    <a:srgbClr val="000066"/>
    <a:srgbClr val="990033"/>
    <a:srgbClr val="000099"/>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5" d="100"/>
          <a:sy n="85" d="100"/>
        </p:scale>
        <p:origin x="155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1.fntdata"/><Relationship Id="rId68" Type="http://schemas.openxmlformats.org/officeDocument/2006/relationships/font" Target="fonts/font6.fntdata"/><Relationship Id="rId76" Type="http://schemas.openxmlformats.org/officeDocument/2006/relationships/font" Target="fonts/font14.fntdata"/><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74" Type="http://schemas.openxmlformats.org/officeDocument/2006/relationships/font" Target="fonts/font12.fntdata"/><Relationship Id="rId79" Type="http://schemas.openxmlformats.org/officeDocument/2006/relationships/font" Target="fonts/font17.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20.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B1DE24-A824-4809-A86E-DBE90FB5F302}" type="datetimeFigureOut">
              <a:rPr lang="fa-IR" smtClean="0"/>
              <a:pPr/>
              <a:t>12/27/1444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0917282-1C54-42B1-BC8B-BB9CA703DE63}"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7B1DE24-A824-4809-A86E-DBE90FB5F302}" type="datetimeFigureOut">
              <a:rPr lang="fa-IR" smtClean="0"/>
              <a:pPr/>
              <a:t>12/27/1444</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0917282-1C54-42B1-BC8B-BB9CA703DE63}"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isc.gov.i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upload.wikimedia.org/wikipedia/commons/b/b5/H-index_plot.PNG"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img.parscloob.com/data/media/355/95026468.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ctr">
              <a:buNone/>
            </a:pPr>
            <a:endParaRPr lang="en-US" sz="6000" dirty="0">
              <a:solidFill>
                <a:srgbClr val="FFFF00"/>
              </a:solidFill>
              <a:cs typeface="B Titr"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792" t="23199" r="18954" b="8985"/>
          <a:stretch/>
        </p:blipFill>
        <p:spPr bwMode="auto">
          <a:xfrm>
            <a:off x="0" y="0"/>
            <a:ext cx="9144000" cy="659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0110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109" t="11033" r="19751" b="6387"/>
          <a:stretch/>
        </p:blipFill>
        <p:spPr bwMode="auto">
          <a:xfrm>
            <a:off x="0" y="0"/>
            <a:ext cx="9144000" cy="6974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210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08" t="16878" r="19773" b="5871"/>
          <a:stretch/>
        </p:blipFill>
        <p:spPr bwMode="auto">
          <a:xfrm>
            <a:off x="0" y="0"/>
            <a:ext cx="915621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3069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421" t="11728" r="19079" b="47388"/>
          <a:stretch/>
        </p:blipFill>
        <p:spPr bwMode="auto">
          <a:xfrm>
            <a:off x="0" y="0"/>
            <a:ext cx="9144000" cy="544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6002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535" t="16902" r="20662" b="13178"/>
          <a:stretch/>
        </p:blipFill>
        <p:spPr bwMode="auto">
          <a:xfrm>
            <a:off x="-17444" y="0"/>
            <a:ext cx="916144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6609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457" t="25604" r="19579" b="8302"/>
          <a:stretch/>
        </p:blipFill>
        <p:spPr bwMode="auto">
          <a:xfrm>
            <a:off x="65384" y="0"/>
            <a:ext cx="9095122"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938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692" t="9695" r="19637" b="33481"/>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84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6950"/>
          </a:xfrm>
        </p:spPr>
        <p:txBody>
          <a:bodyPr>
            <a:noAutofit/>
          </a:bodyPr>
          <a:lstStyle/>
          <a:p>
            <a:pPr marL="342900" lvl="0" indent="-342900">
              <a:spcBef>
                <a:spcPct val="20000"/>
              </a:spcBef>
            </a:pPr>
            <a:r>
              <a:rPr lang="fa-IR" sz="3200" b="1" dirty="0">
                <a:solidFill>
                  <a:srgbClr val="C00000"/>
                </a:solidFill>
                <a:latin typeface="megano-bold"/>
                <a:ea typeface="+mn-ea"/>
                <a:cs typeface="B Titr" pitchFamily="2" charset="-78"/>
              </a:rPr>
              <a:t>خود استنادی</a:t>
            </a:r>
            <a:br>
              <a:rPr lang="fa-IR" sz="3200" b="1" dirty="0">
                <a:solidFill>
                  <a:srgbClr val="C00000"/>
                </a:solidFill>
                <a:latin typeface="megano-bold"/>
                <a:ea typeface="+mn-ea"/>
                <a:cs typeface="B Titr" pitchFamily="2" charset="-78"/>
              </a:rPr>
            </a:br>
            <a:r>
              <a:rPr lang="en-US" sz="3200" b="1" dirty="0">
                <a:solidFill>
                  <a:srgbClr val="C00000"/>
                </a:solidFill>
                <a:latin typeface="megano-bold"/>
                <a:ea typeface="+mn-ea"/>
                <a:cs typeface="B Titr" pitchFamily="2" charset="-78"/>
              </a:rPr>
              <a:t>Self-Citation</a:t>
            </a:r>
            <a:br>
              <a:rPr lang="en-US" sz="3200" b="1" dirty="0">
                <a:solidFill>
                  <a:srgbClr val="C00000"/>
                </a:solidFill>
                <a:latin typeface="megano-bold"/>
                <a:ea typeface="+mn-ea"/>
                <a:cs typeface="B Titr" pitchFamily="2" charset="-78"/>
              </a:rPr>
            </a:br>
            <a:endParaRPr lang="en-US" sz="5400" dirty="0">
              <a:solidFill>
                <a:srgbClr val="C00000"/>
              </a:solidFill>
              <a:cs typeface="B Titr" pitchFamily="2" charset="-78"/>
            </a:endParaRPr>
          </a:p>
        </p:txBody>
      </p:sp>
      <p:sp>
        <p:nvSpPr>
          <p:cNvPr id="3" name="Content Placeholder 2"/>
          <p:cNvSpPr>
            <a:spLocks noGrp="1"/>
          </p:cNvSpPr>
          <p:nvPr>
            <p:ph idx="1"/>
          </p:nvPr>
        </p:nvSpPr>
        <p:spPr/>
        <p:txBody>
          <a:bodyPr>
            <a:normAutofit/>
          </a:bodyPr>
          <a:lstStyle/>
          <a:p>
            <a:pPr marL="0" indent="0" algn="ctr">
              <a:buNone/>
            </a:pPr>
            <a:r>
              <a:rPr lang="fa-IR" sz="6000" b="1" dirty="0">
                <a:solidFill>
                  <a:srgbClr val="000099"/>
                </a:solidFill>
                <a:latin typeface="megano-light"/>
                <a:cs typeface="B Nazanin" pitchFamily="2" charset="-78"/>
              </a:rPr>
              <a:t>خود استنادی نویسنده:</a:t>
            </a:r>
          </a:p>
          <a:p>
            <a:pPr marL="0" indent="0" algn="justLow">
              <a:buNone/>
            </a:pPr>
            <a:r>
              <a:rPr lang="fa-IR" b="1" dirty="0">
                <a:solidFill>
                  <a:srgbClr val="000066"/>
                </a:solidFill>
                <a:latin typeface="megano-light"/>
                <a:cs typeface="B Nazanin" pitchFamily="2" charset="-78"/>
              </a:rPr>
              <a:t> </a:t>
            </a:r>
            <a:r>
              <a:rPr lang="fa-IR" sz="3600" b="1" dirty="0">
                <a:solidFill>
                  <a:srgbClr val="000066"/>
                </a:solidFill>
                <a:latin typeface="megano-light"/>
                <a:cs typeface="B Nazanin" pitchFamily="2" charset="-78"/>
              </a:rPr>
              <a:t>استناد دادن نویسنده به آثار قبلی خود (زمانی که شخص استنادکننده و استنادشونده یکسان هستند) استنادی که مقاله استنادکننده و استنادشونده حداقل دارای یک نویسنده مشترک باشند. </a:t>
            </a:r>
            <a:endParaRPr lang="en-US" b="1" dirty="0">
              <a:solidFill>
                <a:srgbClr val="000066"/>
              </a:solidFill>
              <a:cs typeface="B Nazanin" pitchFamily="2" charset="-78"/>
            </a:endParaRPr>
          </a:p>
        </p:txBody>
      </p:sp>
    </p:spTree>
    <p:extLst>
      <p:ext uri="{BB962C8B-B14F-4D97-AF65-F5344CB8AC3E}">
        <p14:creationId xmlns:p14="http://schemas.microsoft.com/office/powerpoint/2010/main" val="131761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109" t="19131" r="20432" b="8751"/>
          <a:stretch/>
        </p:blipFill>
        <p:spPr bwMode="auto">
          <a:xfrm>
            <a:off x="55535" y="0"/>
            <a:ext cx="908676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4647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295" t="25856" r="19155" b="7023"/>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9032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42918"/>
            <a:ext cx="8229600" cy="4857784"/>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buNone/>
            </a:pPr>
            <a:endParaRPr lang="fa-I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l">
              <a:buNone/>
            </a:pPr>
            <a:r>
              <a:rPr lang="fa-IR" sz="2800" b="1" spc="50" dirty="0">
                <a:ln w="11430"/>
                <a:solidFill>
                  <a:srgbClr val="000066"/>
                </a:solidFill>
                <a:effectLst>
                  <a:outerShdw blurRad="76200" dist="50800" dir="5400000" algn="tl" rotWithShape="0">
                    <a:srgbClr val="000000">
                      <a:alpha val="65000"/>
                    </a:srgbClr>
                  </a:outerShdw>
                </a:effectLst>
              </a:rPr>
              <a:t>                             </a:t>
            </a:r>
            <a:endParaRPr lang="fa-IR" sz="8000" b="1" spc="50" dirty="0">
              <a:ln w="11430"/>
              <a:solidFill>
                <a:srgbClr val="00CC00"/>
              </a:solidFill>
              <a:effectLst>
                <a:outerShdw blurRad="76200" dist="50800" dir="5400000" algn="tl" rotWithShape="0">
                  <a:srgbClr val="000000">
                    <a:alpha val="65000"/>
                  </a:srgbClr>
                </a:outerShdw>
              </a:effectLst>
              <a:cs typeface="Traffic Bold" pitchFamily="2" charset="-78"/>
            </a:endParaRPr>
          </a:p>
          <a:p>
            <a:pPr>
              <a:buNone/>
            </a:pPr>
            <a:endParaRPr lang="fa-IR" sz="8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raffic Bold" pitchFamily="2" charset="-78"/>
            </a:endParaRPr>
          </a:p>
        </p:txBody>
      </p:sp>
      <p:sp>
        <p:nvSpPr>
          <p:cNvPr id="3" name="Title 2"/>
          <p:cNvSpPr>
            <a:spLocks noGrp="1"/>
          </p:cNvSpPr>
          <p:nvPr>
            <p:ph type="title"/>
          </p:nvPr>
        </p:nvSpPr>
        <p:spPr/>
        <p:txBody>
          <a:bodyPr/>
          <a:lstStyle/>
          <a:p>
            <a:endParaRPr lang="fa-IR" dirty="0"/>
          </a:p>
        </p:txBody>
      </p:sp>
      <p:sp>
        <p:nvSpPr>
          <p:cNvPr id="2050" name="WordArt 2"/>
          <p:cNvSpPr>
            <a:spLocks noChangeArrowheads="1" noChangeShapeType="1" noTextEdit="1"/>
          </p:cNvSpPr>
          <p:nvPr/>
        </p:nvSpPr>
        <p:spPr bwMode="auto">
          <a:xfrm>
            <a:off x="500034" y="428604"/>
            <a:ext cx="8215370" cy="3429024"/>
          </a:xfrm>
          <a:prstGeom prst="rect">
            <a:avLst/>
          </a:prstGeom>
        </p:spPr>
        <p:txBody>
          <a:bodyPr wrap="none" fromWordArt="1">
            <a:prstTxWarp prst="textPlain">
              <a:avLst>
                <a:gd name="adj" fmla="val 50867"/>
              </a:avLst>
            </a:prstTxWarp>
          </a:bodyPr>
          <a:lstStyle/>
          <a:p>
            <a:pPr algn="ctr" rtl="1"/>
            <a:endParaRPr lang="fa-IR" sz="3600" kern="10" spc="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cs typeface="Aban Bold" pitchFamily="2" charset="-78"/>
            </a:endParaRPr>
          </a:p>
        </p:txBody>
      </p:sp>
      <p:pic>
        <p:nvPicPr>
          <p:cNvPr id="1026" name="Picture 2"/>
          <p:cNvPicPr>
            <a:picLocks noChangeAspect="1" noChangeArrowheads="1"/>
          </p:cNvPicPr>
          <p:nvPr/>
        </p:nvPicPr>
        <p:blipFill rotWithShape="1">
          <a:blip r:embed="rId2"/>
          <a:srcRect t="12500"/>
          <a:stretch/>
        </p:blipFill>
        <p:spPr bwMode="auto">
          <a:xfrm>
            <a:off x="18488" y="0"/>
            <a:ext cx="9125511" cy="6858000"/>
          </a:xfrm>
          <a:prstGeom prst="rect">
            <a:avLst/>
          </a:prstGeom>
          <a:noFill/>
          <a:ln w="9525">
            <a:noFill/>
            <a:miter lim="800000"/>
            <a:headEnd/>
            <a:tailEnd/>
          </a:ln>
          <a:effec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150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9651" t="26232" r="27525" b="17833"/>
          <a:stretch/>
        </p:blipFill>
        <p:spPr bwMode="auto">
          <a:xfrm>
            <a:off x="0" y="6144"/>
            <a:ext cx="9143089" cy="6851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8657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rgbClr val="C00000"/>
                </a:solidFill>
                <a:cs typeface="B Titr" pitchFamily="2" charset="-78"/>
              </a:rPr>
              <a:t>پایگاه‌های ارئه دهنده گزارش‌های استنادی</a:t>
            </a:r>
            <a:endParaRPr lang="en-US" dirty="0">
              <a:solidFill>
                <a:srgbClr val="C00000"/>
              </a:solidFill>
              <a:cs typeface="B Titr" pitchFamily="2" charset="-78"/>
            </a:endParaRPr>
          </a:p>
        </p:txBody>
      </p:sp>
      <p:sp>
        <p:nvSpPr>
          <p:cNvPr id="3" name="Content Placeholder 2"/>
          <p:cNvSpPr>
            <a:spLocks noGrp="1"/>
          </p:cNvSpPr>
          <p:nvPr>
            <p:ph idx="1"/>
          </p:nvPr>
        </p:nvSpPr>
        <p:spPr/>
        <p:txBody>
          <a:bodyPr>
            <a:normAutofit/>
          </a:bodyPr>
          <a:lstStyle/>
          <a:p>
            <a:r>
              <a:rPr lang="en-US" sz="4800" b="1" dirty="0">
                <a:solidFill>
                  <a:srgbClr val="000066"/>
                </a:solidFill>
                <a:cs typeface="+mj-cs"/>
              </a:rPr>
              <a:t>ISI(Web of Knowledge)</a:t>
            </a:r>
          </a:p>
          <a:p>
            <a:r>
              <a:rPr lang="en-US" sz="4800" b="1" dirty="0">
                <a:solidFill>
                  <a:srgbClr val="000066"/>
                </a:solidFill>
                <a:cs typeface="+mj-cs"/>
              </a:rPr>
              <a:t>Scopus</a:t>
            </a:r>
          </a:p>
          <a:p>
            <a:r>
              <a:rPr lang="en-US" sz="4800" b="1" dirty="0">
                <a:solidFill>
                  <a:srgbClr val="000066"/>
                </a:solidFill>
                <a:cs typeface="+mj-cs"/>
              </a:rPr>
              <a:t>Google Scholar</a:t>
            </a:r>
            <a:endParaRPr lang="en-US" sz="4400" b="1" dirty="0">
              <a:solidFill>
                <a:srgbClr val="000066"/>
              </a:solidFill>
              <a:cs typeface="+mj-cs"/>
            </a:endParaRPr>
          </a:p>
          <a:p>
            <a:r>
              <a:rPr lang="en-US" sz="4800" b="1" dirty="0">
                <a:solidFill>
                  <a:srgbClr val="000066"/>
                </a:solidFill>
                <a:cs typeface="B Nazanin" pitchFamily="2" charset="-78"/>
              </a:rPr>
              <a:t>ISC</a:t>
            </a:r>
            <a:r>
              <a:rPr lang="en-US" sz="4400" b="1" dirty="0">
                <a:solidFill>
                  <a:srgbClr val="000066"/>
                </a:solidFill>
                <a:cs typeface="B Nazanin" pitchFamily="2" charset="-78"/>
              </a:rPr>
              <a:t> </a:t>
            </a:r>
            <a:r>
              <a:rPr lang="fa-IR" sz="4400" b="1" dirty="0">
                <a:solidFill>
                  <a:srgbClr val="000066"/>
                </a:solidFill>
                <a:cs typeface="B Nazanin" pitchFamily="2" charset="-78"/>
              </a:rPr>
              <a:t> پایگاه استنادی علوم جهان اسلام</a:t>
            </a:r>
            <a:endParaRPr lang="fa-IR" sz="4400" b="1" dirty="0">
              <a:solidFill>
                <a:srgbClr val="000066"/>
              </a:solidFill>
              <a:latin typeface="arial"/>
              <a:cs typeface="B Nazanin" pitchFamily="2" charset="-78"/>
              <a:hlinkClick r:id="rId2"/>
            </a:endParaRPr>
          </a:p>
          <a:p>
            <a:pPr marL="0" indent="0">
              <a:buNone/>
            </a:pPr>
            <a:endParaRPr lang="en-US" sz="4800" b="1" dirty="0">
              <a:solidFill>
                <a:srgbClr val="000066"/>
              </a:solidFill>
              <a:cs typeface="+mj-cs"/>
            </a:endParaRPr>
          </a:p>
        </p:txBody>
      </p:sp>
    </p:spTree>
    <p:extLst>
      <p:ext uri="{BB962C8B-B14F-4D97-AF65-F5344CB8AC3E}">
        <p14:creationId xmlns:p14="http://schemas.microsoft.com/office/powerpoint/2010/main" val="3763184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000" b="1" spc="50" dirty="0">
                <a:ln w="11430"/>
                <a:solidFill>
                  <a:srgbClr val="00CC00"/>
                </a:solidFill>
                <a:effectLst>
                  <a:outerShdw blurRad="76200" dist="50800" dir="5400000" algn="tl" rotWithShape="0">
                    <a:srgbClr val="000000">
                      <a:alpha val="65000"/>
                    </a:srgbClr>
                  </a:outerShdw>
                </a:effectLst>
                <a:cs typeface="Titr" pitchFamily="2" charset="-78"/>
              </a:rPr>
              <a:t>Impact factor:</a:t>
            </a:r>
            <a:endParaRPr lang="fa-IR" sz="8000" b="1" spc="50" dirty="0">
              <a:ln w="11430"/>
              <a:solidFill>
                <a:srgbClr val="00CC00"/>
              </a:solidFill>
              <a:effectLst>
                <a:outerShdw blurRad="76200" dist="50800" dir="5400000" algn="tl" rotWithShape="0">
                  <a:srgbClr val="000000">
                    <a:alpha val="65000"/>
                  </a:srgbClr>
                </a:outerShdw>
              </a:effectLst>
              <a:cs typeface="Titr" pitchFamily="2" charset="-78"/>
            </a:endParaRPr>
          </a:p>
        </p:txBody>
      </p:sp>
      <p:sp>
        <p:nvSpPr>
          <p:cNvPr id="3" name="Content Placeholder 2"/>
          <p:cNvSpPr>
            <a:spLocks noGrp="1"/>
          </p:cNvSpPr>
          <p:nvPr>
            <p:ph idx="1"/>
          </p:nvPr>
        </p:nvSpPr>
        <p:spPr/>
        <p:txBody>
          <a:bodyPr>
            <a:normAutofit fontScale="92500" lnSpcReduction="20000"/>
          </a:bodyPr>
          <a:lstStyle/>
          <a:p>
            <a:r>
              <a:rPr lang="ar-SA" sz="3900" b="1" dirty="0">
                <a:solidFill>
                  <a:srgbClr val="0000CC"/>
                </a:solidFill>
                <a:cs typeface="B Nazanin" pitchFamily="2" charset="-78"/>
              </a:rPr>
              <a:t>ایمپکت فاکتور </a:t>
            </a:r>
            <a:r>
              <a:rPr lang="fa-IR" sz="3900" b="1" dirty="0">
                <a:solidFill>
                  <a:srgbClr val="0000CC"/>
                </a:solidFill>
                <a:cs typeface="B Nazanin" pitchFamily="2" charset="-78"/>
              </a:rPr>
              <a:t>توسط </a:t>
            </a:r>
          </a:p>
          <a:p>
            <a:pPr>
              <a:buNone/>
            </a:pPr>
            <a:r>
              <a:rPr lang="fa-IR" sz="3900" b="1" dirty="0">
                <a:solidFill>
                  <a:srgbClr val="0000CC"/>
                </a:solidFill>
                <a:cs typeface="B Nazanin" pitchFamily="2" charset="-78"/>
              </a:rPr>
              <a:t>  یوجین گارفیلد</a:t>
            </a:r>
            <a:r>
              <a:rPr lang="ar-SA" sz="3900" b="1" dirty="0">
                <a:solidFill>
                  <a:srgbClr val="0000CC"/>
                </a:solidFill>
                <a:cs typeface="B Nazanin" pitchFamily="2" charset="-78"/>
              </a:rPr>
              <a:t> </a:t>
            </a:r>
            <a:r>
              <a:rPr lang="en-US" sz="3900" b="1" dirty="0">
                <a:solidFill>
                  <a:srgbClr val="0000CC"/>
                </a:solidFill>
                <a:cs typeface="B Nazanin" pitchFamily="2" charset="-78"/>
              </a:rPr>
              <a:t>,</a:t>
            </a:r>
            <a:r>
              <a:rPr lang="en-US" sz="3900" b="1" dirty="0">
                <a:solidFill>
                  <a:srgbClr val="0000CC"/>
                </a:solidFill>
                <a:latin typeface="Angsana New" pitchFamily="18" charset="-34"/>
                <a:cs typeface="B Nazanin" pitchFamily="2" charset="-78"/>
              </a:rPr>
              <a:t>Eugene Garfield</a:t>
            </a:r>
            <a:r>
              <a:rPr lang="en-US" sz="3900" b="1" dirty="0">
                <a:solidFill>
                  <a:srgbClr val="0000CC"/>
                </a:solidFill>
                <a:cs typeface="B Nazanin" pitchFamily="2" charset="-78"/>
              </a:rPr>
              <a:t>,</a:t>
            </a:r>
          </a:p>
          <a:p>
            <a:pPr>
              <a:buNone/>
            </a:pPr>
            <a:r>
              <a:rPr lang="fa-IR" sz="3900" b="1" dirty="0">
                <a:solidFill>
                  <a:srgbClr val="0000CC"/>
                </a:solidFill>
                <a:cs typeface="B Nazanin" pitchFamily="2" charset="-78"/>
              </a:rPr>
              <a:t>  </a:t>
            </a:r>
            <a:r>
              <a:rPr lang="ar-SA" sz="3900" b="1" dirty="0">
                <a:solidFill>
                  <a:srgbClr val="0000CC"/>
                </a:solidFill>
                <a:cs typeface="B Nazanin" pitchFamily="2" charset="-78"/>
              </a:rPr>
              <a:t>(بیانگذار موسسه تامسون </a:t>
            </a:r>
            <a:r>
              <a:rPr lang="en-US" sz="3900" b="1" dirty="0">
                <a:solidFill>
                  <a:srgbClr val="0000CC"/>
                </a:solidFill>
                <a:cs typeface="B Nazanin" pitchFamily="2" charset="-78"/>
              </a:rPr>
              <a:t>ISI</a:t>
            </a:r>
            <a:r>
              <a:rPr lang="ar-SA" sz="3900" b="1" dirty="0">
                <a:solidFill>
                  <a:srgbClr val="0000CC"/>
                </a:solidFill>
                <a:cs typeface="B Nazanin" pitchFamily="2" charset="-78"/>
              </a:rPr>
              <a:t> که بخشی از تامسون رویترز است) بنیان گذاری شد. </a:t>
            </a:r>
            <a:endParaRPr lang="fa-IR" sz="3900" b="1" dirty="0">
              <a:solidFill>
                <a:srgbClr val="0000CC"/>
              </a:solidFill>
              <a:cs typeface="B Nazanin" pitchFamily="2" charset="-78"/>
            </a:endParaRPr>
          </a:p>
          <a:p>
            <a:pPr>
              <a:buNone/>
            </a:pPr>
            <a:r>
              <a:rPr lang="fa-IR" sz="3900" b="1" dirty="0">
                <a:solidFill>
                  <a:srgbClr val="0000CC"/>
                </a:solidFill>
                <a:cs typeface="B Nazanin" pitchFamily="2" charset="-78"/>
              </a:rPr>
              <a:t> </a:t>
            </a:r>
            <a:r>
              <a:rPr lang="ar-SA" sz="3900" b="1" dirty="0">
                <a:solidFill>
                  <a:srgbClr val="0000CC"/>
                </a:solidFill>
                <a:cs typeface="B Nazanin" pitchFamily="2" charset="-78"/>
              </a:rPr>
              <a:t> </a:t>
            </a:r>
            <a:r>
              <a:rPr lang="fa-IR" sz="3900" b="1" dirty="0">
                <a:solidFill>
                  <a:srgbClr val="0000CC"/>
                </a:solidFill>
                <a:cs typeface="B Nazanin" pitchFamily="2" charset="-78"/>
              </a:rPr>
              <a:t>   </a:t>
            </a:r>
            <a:r>
              <a:rPr lang="ar-SA" sz="3900" b="1" dirty="0">
                <a:solidFill>
                  <a:srgbClr val="0000CC"/>
                </a:solidFill>
                <a:cs typeface="B Nazanin" pitchFamily="2" charset="-78"/>
              </a:rPr>
              <a:t>این شاخص مهمترین و در عین حال کاربردی ترین شاخص ارزیابی مجله ها از نظر </a:t>
            </a:r>
            <a:r>
              <a:rPr lang="en-US" sz="3900" b="1" dirty="0">
                <a:solidFill>
                  <a:srgbClr val="0000CC"/>
                </a:solidFill>
                <a:cs typeface="B Nazanin" pitchFamily="2" charset="-78"/>
              </a:rPr>
              <a:t>ISI </a:t>
            </a:r>
            <a:r>
              <a:rPr lang="fa-IR" sz="3900" b="1" dirty="0">
                <a:solidFill>
                  <a:srgbClr val="0000CC"/>
                </a:solidFill>
                <a:cs typeface="B Nazanin" pitchFamily="2" charset="-78"/>
              </a:rPr>
              <a:t> </a:t>
            </a:r>
            <a:r>
              <a:rPr lang="ar-SA" sz="3900" b="1" dirty="0">
                <a:solidFill>
                  <a:srgbClr val="0000CC"/>
                </a:solidFill>
                <a:cs typeface="B Nazanin" pitchFamily="2" charset="-78"/>
              </a:rPr>
              <a:t>است. </a:t>
            </a:r>
            <a:endParaRPr lang="fa-IR" sz="3900" b="1" dirty="0">
              <a:solidFill>
                <a:srgbClr val="0000CC"/>
              </a:solidFill>
              <a:cs typeface="B Nazanin" pitchFamily="2" charset="-78"/>
            </a:endParaRPr>
          </a:p>
          <a:p>
            <a:pPr marL="0" lvl="0" indent="0" algn="ctr" rtl="0" fontAlgn="base">
              <a:spcBef>
                <a:spcPts val="1056"/>
              </a:spcBef>
              <a:buNone/>
            </a:pPr>
            <a:br>
              <a:rPr lang="en-US" sz="3500" b="1" dirty="0">
                <a:solidFill>
                  <a:srgbClr val="990033"/>
                </a:solidFill>
                <a:latin typeface="tahoma"/>
                <a:cs typeface="B Nazanin" pitchFamily="2" charset="-78"/>
              </a:rPr>
            </a:br>
            <a:r>
              <a:rPr lang="en-US" sz="3500" b="1" dirty="0">
                <a:solidFill>
                  <a:srgbClr val="990033"/>
                </a:solidFill>
                <a:latin typeface="tahoma"/>
                <a:cs typeface="B Nazanin" pitchFamily="2" charset="-78"/>
              </a:rPr>
              <a:t>MIF: Mean Impact Factor</a:t>
            </a:r>
            <a:endParaRPr lang="fa-IR" sz="3500" b="1" dirty="0">
              <a:solidFill>
                <a:srgbClr val="990033"/>
              </a:solidFill>
              <a:latin typeface="tahoma"/>
              <a:cs typeface="B Nazanin" pitchFamily="2" charset="-78"/>
            </a:endParaRPr>
          </a:p>
          <a:p>
            <a:pPr marL="0" lvl="0" indent="0" algn="ctr" rtl="0" fontAlgn="base">
              <a:spcBef>
                <a:spcPts val="1056"/>
              </a:spcBef>
              <a:buNone/>
            </a:pPr>
            <a:r>
              <a:rPr lang="fa-IR" sz="3500" b="1" dirty="0">
                <a:solidFill>
                  <a:srgbClr val="990033"/>
                </a:solidFill>
                <a:latin typeface="tahoma"/>
                <a:cs typeface="B Nazanin" pitchFamily="2" charset="-78"/>
              </a:rPr>
              <a:t>ضریب تاثیر میانگین یک مجله</a:t>
            </a:r>
            <a:endParaRPr lang="en-US" sz="3500" b="1" dirty="0">
              <a:solidFill>
                <a:srgbClr val="990033"/>
              </a:solidFill>
              <a:latin typeface="DroidNaskh"/>
              <a:cs typeface="B Nazanin" pitchFamily="2" charset="-78"/>
            </a:endParaRPr>
          </a:p>
          <a:p>
            <a:pPr>
              <a:buNone/>
            </a:pPr>
            <a:endParaRPr lang="en-US" sz="1800" b="1" dirty="0">
              <a:solidFill>
                <a:srgbClr val="0000CC"/>
              </a:solidFill>
              <a:cs typeface="B Nazanin" pitchFamily="2" charset="-78"/>
            </a:endParaRPr>
          </a:p>
          <a:p>
            <a:pPr>
              <a:buNone/>
            </a:pPr>
            <a:endParaRPr lang="fa-IR" sz="1800" b="1" dirty="0">
              <a:solidFill>
                <a:srgbClr val="0000CC"/>
              </a:solidFill>
              <a:cs typeface="B Nazanin" pitchFamily="2"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ln w="10160">
                  <a:solidFill>
                    <a:schemeClr val="accent1"/>
                  </a:solidFill>
                  <a:prstDash val="solid"/>
                </a:ln>
                <a:solidFill>
                  <a:srgbClr val="FF0000"/>
                </a:solidFill>
                <a:effectLst>
                  <a:outerShdw blurRad="38100" dist="32000" dir="5400000" algn="tl">
                    <a:srgbClr val="000000">
                      <a:alpha val="30000"/>
                    </a:srgbClr>
                  </a:outerShdw>
                </a:effectLst>
                <a:cs typeface="Titr" pitchFamily="2" charset="-78"/>
              </a:rPr>
              <a:t>نحوه محاسبه ایمپکت فاکتور یک مجله: </a:t>
            </a:r>
          </a:p>
        </p:txBody>
      </p:sp>
      <p:sp>
        <p:nvSpPr>
          <p:cNvPr id="3" name="Content Placeholder 2"/>
          <p:cNvSpPr>
            <a:spLocks noGrp="1"/>
          </p:cNvSpPr>
          <p:nvPr>
            <p:ph idx="1"/>
          </p:nvPr>
        </p:nvSpPr>
        <p:spPr/>
        <p:txBody>
          <a:bodyPr>
            <a:normAutofit/>
          </a:bodyPr>
          <a:lstStyle/>
          <a:p>
            <a:pPr algn="justLow"/>
            <a:r>
              <a:rPr lang="ar-SA" sz="3600" b="1" dirty="0">
                <a:solidFill>
                  <a:srgbClr val="000066"/>
                </a:solidFill>
                <a:cs typeface="B Nazanin" pitchFamily="2" charset="-78"/>
              </a:rPr>
              <a:t>فرضا اگر در سال 2010 جمعاً 40 ارجاع به یک مجله صورت گرفته باشد و در آن مجله در سال 2008 تعداد 26 مقاله و در سال 2009 تعداد 24 مقاله چاپ شده باشد، ضریب تاثیر یا ایمپکت فاکتور آن مجله از تقسیم 40 بر 50 به دست می‌آید که 0</a:t>
            </a:r>
            <a:r>
              <a:rPr lang="fa-IR" sz="3600" b="1" dirty="0">
                <a:solidFill>
                  <a:srgbClr val="000066"/>
                </a:solidFill>
                <a:cs typeface="B Nazanin" pitchFamily="2" charset="-78"/>
              </a:rPr>
              <a:t>/</a:t>
            </a:r>
            <a:r>
              <a:rPr lang="ar-SA" sz="3600" b="1" dirty="0">
                <a:solidFill>
                  <a:srgbClr val="000066"/>
                </a:solidFill>
                <a:cs typeface="B Nazanin" pitchFamily="2" charset="-78"/>
              </a:rPr>
              <a:t>8 است. یعنی به طور متوسط هر مقاله آن نشریه 0</a:t>
            </a:r>
            <a:r>
              <a:rPr lang="fa-IR" sz="3600" b="1" dirty="0">
                <a:solidFill>
                  <a:srgbClr val="000066"/>
                </a:solidFill>
                <a:cs typeface="B Nazanin" pitchFamily="2" charset="-78"/>
              </a:rPr>
              <a:t>/</a:t>
            </a:r>
            <a:r>
              <a:rPr lang="ar-SA" sz="3600" b="1" dirty="0">
                <a:solidFill>
                  <a:srgbClr val="000066"/>
                </a:solidFill>
                <a:cs typeface="B Nazanin" pitchFamily="2" charset="-78"/>
              </a:rPr>
              <a:t>8 مرتبه مورد استناد مقالات دیگر قرار گرفته است. </a:t>
            </a:r>
            <a:endParaRPr lang="fa-IR" sz="3600" b="1" dirty="0">
              <a:solidFill>
                <a:srgbClr val="000066"/>
              </a:solidFill>
              <a:cs typeface="B Nazanin" pitchFamily="2"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1" y="285728"/>
            <a:ext cx="8929718" cy="6357982"/>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pPr algn="r"/>
            <a:r>
              <a:rPr lang="fa-IR"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t>فرمول محاسبه </a:t>
            </a:r>
            <a:r>
              <a:rPr lang="en-US"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t>IF</a:t>
            </a:r>
            <a:r>
              <a:rPr lang="fa-IR"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437" t="15485" r="20141" b="18470"/>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8345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438" t="16045" r="18981" b="12872"/>
          <a:stretch/>
        </p:blipFill>
        <p:spPr bwMode="auto">
          <a:xfrm>
            <a:off x="0" y="34476"/>
            <a:ext cx="9149841" cy="682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7064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t>شاخص آنی:</a:t>
            </a:r>
            <a:r>
              <a:rPr lang="en-US" sz="115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gsanaUPC" pitchFamily="18" charset="-34"/>
                <a:cs typeface="AngsanaUPC" pitchFamily="18" charset="-34"/>
              </a:rPr>
              <a:t>II</a:t>
            </a:r>
            <a:endParaRPr lang="fa-IR" sz="8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gsanaUPC" pitchFamily="18" charset="-34"/>
            </a:endParaRPr>
          </a:p>
        </p:txBody>
      </p:sp>
      <p:sp>
        <p:nvSpPr>
          <p:cNvPr id="3" name="Content Placeholder 2"/>
          <p:cNvSpPr>
            <a:spLocks noGrp="1"/>
          </p:cNvSpPr>
          <p:nvPr>
            <p:ph idx="1"/>
          </p:nvPr>
        </p:nvSpPr>
        <p:spPr>
          <a:xfrm>
            <a:off x="357158" y="1428736"/>
            <a:ext cx="8429684" cy="4900634"/>
          </a:xfrm>
        </p:spPr>
        <p:txBody>
          <a:bodyPr>
            <a:noAutofit/>
          </a:bodyPr>
          <a:lstStyle/>
          <a:p>
            <a:pPr>
              <a:buNone/>
            </a:pPr>
            <a:r>
              <a:rPr lang="en-US" sz="4400" b="1" dirty="0">
                <a:solidFill>
                  <a:srgbClr val="000066"/>
                </a:solidFill>
                <a:latin typeface="AngsanaUPC" pitchFamily="18" charset="-34"/>
                <a:cs typeface="AngsanaUPC" pitchFamily="18" charset="-34"/>
              </a:rPr>
              <a:t>Immediacy index</a:t>
            </a:r>
            <a:r>
              <a:rPr lang="ar-SA" dirty="0">
                <a:solidFill>
                  <a:srgbClr val="000066"/>
                </a:solidFill>
                <a:latin typeface="AngsanaUPC" pitchFamily="18" charset="-34"/>
                <a:cs typeface="Titr" pitchFamily="2" charset="-78"/>
              </a:rPr>
              <a:t>که به آن شاخص آنی گفته </a:t>
            </a:r>
            <a:endParaRPr lang="fa-IR" dirty="0">
              <a:solidFill>
                <a:srgbClr val="000066"/>
              </a:solidFill>
              <a:latin typeface="AngsanaUPC" pitchFamily="18" charset="-34"/>
              <a:cs typeface="Titr" pitchFamily="2" charset="-78"/>
            </a:endParaRPr>
          </a:p>
          <a:p>
            <a:pPr>
              <a:buNone/>
            </a:pPr>
            <a:r>
              <a:rPr lang="fa-IR" dirty="0">
                <a:solidFill>
                  <a:srgbClr val="000066"/>
                </a:solidFill>
                <a:latin typeface="AngsanaUPC" pitchFamily="18" charset="-34"/>
                <a:cs typeface="Titr" pitchFamily="2" charset="-78"/>
              </a:rPr>
              <a:t>   </a:t>
            </a:r>
            <a:r>
              <a:rPr lang="ar-SA" dirty="0">
                <a:solidFill>
                  <a:srgbClr val="000066"/>
                </a:solidFill>
                <a:latin typeface="AngsanaUPC" pitchFamily="18" charset="-34"/>
                <a:cs typeface="Titr" pitchFamily="2" charset="-78"/>
              </a:rPr>
              <a:t>می شود مربوط به </a:t>
            </a:r>
            <a:r>
              <a:rPr lang="fa-IR" dirty="0">
                <a:solidFill>
                  <a:srgbClr val="000066"/>
                </a:solidFill>
                <a:latin typeface="AngsanaUPC" pitchFamily="18" charset="-34"/>
                <a:cs typeface="Titr" pitchFamily="2" charset="-78"/>
              </a:rPr>
              <a:t>یک</a:t>
            </a:r>
            <a:r>
              <a:rPr lang="ar-SA" dirty="0">
                <a:solidFill>
                  <a:srgbClr val="000066"/>
                </a:solidFill>
                <a:latin typeface="AngsanaUPC" pitchFamily="18" charset="-34"/>
                <a:cs typeface="Titr" pitchFamily="2" charset="-78"/>
              </a:rPr>
              <a:t> سال است و سالهای قبل</a:t>
            </a:r>
            <a:r>
              <a:rPr lang="fa-IR" dirty="0">
                <a:solidFill>
                  <a:srgbClr val="000066"/>
                </a:solidFill>
                <a:latin typeface="AngsanaUPC" pitchFamily="18" charset="-34"/>
                <a:cs typeface="Titr" pitchFamily="2" charset="-78"/>
              </a:rPr>
              <a:t>،</a:t>
            </a:r>
            <a:r>
              <a:rPr lang="ar-SA" dirty="0">
                <a:solidFill>
                  <a:srgbClr val="000066"/>
                </a:solidFill>
                <a:latin typeface="AngsanaUPC" pitchFamily="18" charset="-34"/>
                <a:cs typeface="Titr" pitchFamily="2" charset="-78"/>
              </a:rPr>
              <a:t> </a:t>
            </a:r>
            <a:endParaRPr lang="fa-IR" dirty="0">
              <a:solidFill>
                <a:srgbClr val="000066"/>
              </a:solidFill>
              <a:latin typeface="AngsanaUPC" pitchFamily="18" charset="-34"/>
              <a:cs typeface="Titr" pitchFamily="2" charset="-78"/>
            </a:endParaRPr>
          </a:p>
          <a:p>
            <a:pPr>
              <a:buNone/>
            </a:pPr>
            <a:r>
              <a:rPr lang="fa-IR" dirty="0">
                <a:solidFill>
                  <a:srgbClr val="000066"/>
                </a:solidFill>
                <a:latin typeface="AngsanaUPC" pitchFamily="18" charset="-34"/>
                <a:cs typeface="Titr" pitchFamily="2" charset="-78"/>
              </a:rPr>
              <a:t>  </a:t>
            </a:r>
            <a:r>
              <a:rPr lang="ar-SA" dirty="0">
                <a:solidFill>
                  <a:srgbClr val="000066"/>
                </a:solidFill>
                <a:latin typeface="AngsanaUPC" pitchFamily="18" charset="-34"/>
                <a:cs typeface="Titr" pitchFamily="2" charset="-78"/>
              </a:rPr>
              <a:t>در آن تاثیری ندارد.</a:t>
            </a:r>
            <a:r>
              <a:rPr lang="fa-IR" dirty="0">
                <a:solidFill>
                  <a:srgbClr val="000066"/>
                </a:solidFill>
                <a:latin typeface="AngsanaUPC" pitchFamily="18" charset="-34"/>
                <a:cs typeface="Titr" pitchFamily="2" charset="-78"/>
              </a:rPr>
              <a:t> </a:t>
            </a:r>
            <a:r>
              <a:rPr lang="fa-IR" i="1" u="sng" dirty="0">
                <a:solidFill>
                  <a:srgbClr val="000066"/>
                </a:solidFill>
                <a:cs typeface="Titr" pitchFamily="2" charset="-78"/>
              </a:rPr>
              <a:t>اهمیت شاخص آنی دراین است که </a:t>
            </a:r>
            <a:r>
              <a:rPr lang="fa-IR" sz="4000" b="1" i="1" u="sng" dirty="0">
                <a:solidFill>
                  <a:srgbClr val="FF0000"/>
                </a:solidFill>
                <a:cs typeface="Titr" pitchFamily="2" charset="-78"/>
              </a:rPr>
              <a:t>سرعت استناد به مقاله را نشان می دهد. </a:t>
            </a:r>
            <a:endParaRPr lang="en-US" b="1" i="1" u="sng" dirty="0">
              <a:solidFill>
                <a:srgbClr val="FF0000"/>
              </a:solidFill>
              <a:latin typeface="AngsanaUPC" pitchFamily="18" charset="-34"/>
              <a:cs typeface="Titr" pitchFamily="2" charset="-78"/>
            </a:endParaRPr>
          </a:p>
          <a:p>
            <a:pPr>
              <a:buNone/>
            </a:pPr>
            <a:r>
              <a:rPr lang="fa-IR" dirty="0">
                <a:solidFill>
                  <a:srgbClr val="000066"/>
                </a:solidFill>
                <a:latin typeface="AngsanaUPC" pitchFamily="18" charset="-34"/>
                <a:cs typeface="Titr" pitchFamily="2" charset="-78"/>
              </a:rPr>
              <a:t>   </a:t>
            </a:r>
            <a:r>
              <a:rPr lang="ar-SA" dirty="0">
                <a:solidFill>
                  <a:srgbClr val="000066"/>
                </a:solidFill>
                <a:latin typeface="AngsanaUPC" pitchFamily="18" charset="-34"/>
                <a:cs typeface="Titr" pitchFamily="2" charset="-78"/>
              </a:rPr>
              <a:t>بعنوان مثال ضریب آنی برای مجله ای در سال 2010 از تقسیم تعداد ارجاعات به مقالات سال 2010 آن مجله به تعداد کل مقالاتی که مجله مذبور در سال 2010 چاپ کرده است</a:t>
            </a:r>
            <a:r>
              <a:rPr lang="fa-IR" dirty="0">
                <a:solidFill>
                  <a:srgbClr val="000066"/>
                </a:solidFill>
                <a:latin typeface="AngsanaUPC" pitchFamily="18" charset="-34"/>
                <a:cs typeface="Titr" pitchFamily="2" charset="-78"/>
              </a:rPr>
              <a:t>،بدست می آید. </a:t>
            </a:r>
            <a:endParaRPr lang="en-US" dirty="0">
              <a:solidFill>
                <a:srgbClr val="000066"/>
              </a:solidFill>
              <a:latin typeface="AngsanaUPC" pitchFamily="18" charset="-34"/>
              <a:cs typeface="AngsanaUPC" pitchFamily="18" charset="-34"/>
            </a:endParaRPr>
          </a:p>
          <a:p>
            <a:pPr>
              <a:buNone/>
            </a:pPr>
            <a:endParaRPr lang="fa-IR" dirty="0">
              <a:solidFill>
                <a:srgbClr val="000066"/>
              </a:solidFill>
              <a:latin typeface="AngsanaUPC" pitchFamily="18" charset="-34"/>
              <a:cs typeface="Titr" pitchFamily="2"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0" y="0"/>
            <a:ext cx="9753600" cy="731520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71570"/>
          </a:xfrm>
        </p:spPr>
        <p:txBody>
          <a:bodyPr>
            <a:noAutofit/>
          </a:bodyPr>
          <a:lstStyle/>
          <a:p>
            <a:pPr algn="r"/>
            <a:br>
              <a:rPr lang="fa-IR"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br>
            <a:r>
              <a:rPr lang="fa-IR"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t>شاخص نیمه عمراستناد</a:t>
            </a:r>
            <a:r>
              <a:rPr lang="en-US"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t>:</a:t>
            </a:r>
            <a:br>
              <a:rPr lang="en-US"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br>
            <a:r>
              <a:rPr lang="en-US"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gsana New" pitchFamily="18" charset="-34"/>
                <a:cs typeface="Angsana New" pitchFamily="18" charset="-34"/>
              </a:rPr>
              <a:t> </a:t>
            </a:r>
            <a:r>
              <a:rPr lang="en-US" sz="6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gsana New" pitchFamily="18" charset="-34"/>
                <a:cs typeface="Angsana New" pitchFamily="18" charset="-34"/>
              </a:rPr>
              <a:t>Cited half-life</a:t>
            </a:r>
            <a:r>
              <a:rPr lang="en-US"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gsana New" pitchFamily="18" charset="-34"/>
                <a:cs typeface="Angsana New" pitchFamily="18" charset="-34"/>
              </a:rPr>
              <a:t> </a:t>
            </a:r>
            <a:br>
              <a:rPr lang="fa-IR"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br>
            <a:endParaRPr lang="fa-IR"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idx="1"/>
          </p:nvPr>
        </p:nvSpPr>
        <p:spPr>
          <a:xfrm>
            <a:off x="285720" y="1857364"/>
            <a:ext cx="8401080" cy="4572032"/>
          </a:xfrm>
        </p:spPr>
        <p:txBody>
          <a:bodyPr>
            <a:noAutofit/>
          </a:bodyPr>
          <a:lstStyle/>
          <a:p>
            <a:pPr>
              <a:buNone/>
            </a:pPr>
            <a:r>
              <a:rPr lang="ar-SA" dirty="0">
                <a:solidFill>
                  <a:srgbClr val="000066"/>
                </a:solidFill>
                <a:cs typeface="Titr" pitchFamily="2" charset="-78"/>
              </a:rPr>
              <a:t>شاخص نیمه عمر استناد (</a:t>
            </a:r>
            <a:r>
              <a:rPr lang="en-US" b="1" dirty="0">
                <a:solidFill>
                  <a:srgbClr val="000066"/>
                </a:solidFill>
                <a:latin typeface="AngsanaUPC" pitchFamily="18" charset="-34"/>
                <a:cs typeface="AngsanaUPC" pitchFamily="18" charset="-34"/>
              </a:rPr>
              <a:t>Cited Half-Life</a:t>
            </a:r>
            <a:r>
              <a:rPr lang="ar-SA" dirty="0">
                <a:solidFill>
                  <a:srgbClr val="000066"/>
                </a:solidFill>
                <a:cs typeface="Titr" pitchFamily="2" charset="-78"/>
              </a:rPr>
              <a:t>) نیمه عمر ارجاعات یا نیمه عمر استناد است و به صورت تعداد سال هایی است که از سال ارزیابی باید به عقب برگشت تا شاهد پنجاه درصد کل ارجاعات به مجله در سال مورد ارزیابی باشیم. به عبارت دیگر، این شاخص مدت زمانی که نیمی از کل استنادات به آن مجله صورت پذیرفته باشد را نشان می دهد</a:t>
            </a:r>
            <a:r>
              <a:rPr lang="fa-IR" dirty="0">
                <a:solidFill>
                  <a:srgbClr val="000066"/>
                </a:solidFill>
                <a:cs typeface="Titr" pitchFamily="2" charset="-78"/>
              </a:rPr>
              <a:t>،</a:t>
            </a:r>
            <a:r>
              <a:rPr lang="ar-SA" dirty="0">
                <a:solidFill>
                  <a:srgbClr val="FF0000"/>
                </a:solidFill>
                <a:cs typeface="Titr" pitchFamily="2" charset="-78"/>
              </a:rPr>
              <a:t> </a:t>
            </a:r>
            <a:endParaRPr lang="fa-IR" dirty="0">
              <a:solidFill>
                <a:srgbClr val="FF0000"/>
              </a:solidFill>
              <a:cs typeface="Titr" pitchFamily="2" charset="-78"/>
            </a:endParaRPr>
          </a:p>
          <a:p>
            <a:pPr>
              <a:buNone/>
            </a:pPr>
            <a:r>
              <a:rPr lang="fa-IR" dirty="0">
                <a:solidFill>
                  <a:srgbClr val="FF0000"/>
                </a:solidFill>
                <a:cs typeface="Titr" pitchFamily="2" charset="-78"/>
              </a:rPr>
              <a:t>   </a:t>
            </a:r>
            <a:r>
              <a:rPr lang="ar-SA" dirty="0">
                <a:solidFill>
                  <a:srgbClr val="FF0000"/>
                </a:solidFill>
                <a:cs typeface="Titr" pitchFamily="2" charset="-78"/>
              </a:rPr>
              <a:t>و </a:t>
            </a:r>
            <a:r>
              <a:rPr lang="ar-SA" i="1" dirty="0">
                <a:solidFill>
                  <a:srgbClr val="FF0000"/>
                </a:solidFill>
                <a:cs typeface="Titr" pitchFamily="2" charset="-78"/>
              </a:rPr>
              <a:t>در حقیقت سرعت کاهش میزان</a:t>
            </a:r>
            <a:r>
              <a:rPr lang="en-US" i="1" dirty="0">
                <a:solidFill>
                  <a:srgbClr val="FF0000"/>
                </a:solidFill>
                <a:cs typeface="Titr" pitchFamily="2" charset="-78"/>
              </a:rPr>
              <a:t> </a:t>
            </a:r>
            <a:r>
              <a:rPr lang="ar-SA" i="1" dirty="0">
                <a:solidFill>
                  <a:srgbClr val="FF0000"/>
                </a:solidFill>
                <a:cs typeface="Titr" pitchFamily="2" charset="-78"/>
              </a:rPr>
              <a:t>ارجاعات به مجله را بیان می کند</a:t>
            </a:r>
            <a:r>
              <a:rPr lang="en-US" i="1" dirty="0">
                <a:solidFill>
                  <a:srgbClr val="FF0000"/>
                </a:solidFill>
                <a:cs typeface="Titr" pitchFamily="2" charset="-78"/>
              </a:rPr>
              <a:t> . </a:t>
            </a:r>
          </a:p>
          <a:p>
            <a:pPr>
              <a:buNone/>
            </a:pPr>
            <a:r>
              <a:rPr lang="en-US" i="1" dirty="0">
                <a:solidFill>
                  <a:srgbClr val="FF0000"/>
                </a:solidFill>
                <a:cs typeface="Titr" pitchFamily="2" charset="-78"/>
              </a:rPr>
              <a:t>  </a:t>
            </a:r>
            <a:r>
              <a:rPr lang="ar-SA" i="1" dirty="0">
                <a:solidFill>
                  <a:srgbClr val="FF0000"/>
                </a:solidFill>
                <a:cs typeface="Titr" pitchFamily="2" charset="-78"/>
              </a:rPr>
              <a:t> </a:t>
            </a:r>
            <a:r>
              <a:rPr lang="en-US" i="1" dirty="0">
                <a:solidFill>
                  <a:srgbClr val="FF0000"/>
                </a:solidFill>
                <a:cs typeface="Titr" pitchFamily="2" charset="-78"/>
              </a:rPr>
              <a:t> </a:t>
            </a:r>
            <a:endParaRPr lang="en-US" dirty="0">
              <a:solidFill>
                <a:srgbClr val="000066"/>
              </a:solidFill>
              <a:cs typeface="Titr" pitchFamily="2" charset="-78"/>
            </a:endParaRPr>
          </a:p>
          <a:p>
            <a:pPr>
              <a:buNone/>
            </a:pPr>
            <a:endParaRPr lang="en-US" dirty="0">
              <a:solidFill>
                <a:srgbClr val="FF0000"/>
              </a:solidFill>
              <a:cs typeface="Titr" pitchFamily="2" charset="-78"/>
            </a:endParaRPr>
          </a:p>
          <a:p>
            <a:pPr>
              <a:buNone/>
            </a:pPr>
            <a:r>
              <a:rPr lang="ar-SA" i="1" dirty="0">
                <a:solidFill>
                  <a:srgbClr val="FF0000"/>
                </a:solidFill>
                <a:cs typeface="Titr" pitchFamily="2" charset="-78"/>
              </a:rPr>
              <a:t>. </a:t>
            </a:r>
            <a:br>
              <a:rPr lang="ar-SA" i="1" dirty="0">
                <a:solidFill>
                  <a:srgbClr val="FF0000"/>
                </a:solidFill>
                <a:cs typeface="Titr" pitchFamily="2" charset="-78"/>
              </a:rPr>
            </a:br>
            <a:endParaRPr lang="fa-IR" i="1" dirty="0">
              <a:solidFill>
                <a:srgbClr val="FF0000"/>
              </a:solidFill>
              <a:cs typeface="Titr"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9432"/>
            <a:ext cx="9144000" cy="731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57200" y="-171400"/>
            <a:ext cx="8229600" cy="6743672"/>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uNone/>
            </a:pPr>
            <a:endParaRPr lang="fa-IR" sz="6000" b="1" dirty="0">
              <a:ln w="12700">
                <a:solidFill>
                  <a:schemeClr val="tx2">
                    <a:satMod val="155000"/>
                  </a:schemeClr>
                </a:solidFill>
                <a:prstDash val="solid"/>
              </a:ln>
              <a:solidFill>
                <a:srgbClr val="0000FF"/>
              </a:solidFill>
              <a:effectLst>
                <a:outerShdw blurRad="41275" dist="20320" dir="1800000" algn="tl" rotWithShape="0">
                  <a:srgbClr val="000000">
                    <a:alpha val="40000"/>
                  </a:srgbClr>
                </a:outerShdw>
              </a:effectLst>
              <a:latin typeface="Verdana" pitchFamily="34" charset="0"/>
              <a:cs typeface="B Titr" pitchFamily="2" charset="-78"/>
            </a:endParaRPr>
          </a:p>
          <a:p>
            <a:pPr algn="ctr">
              <a:buNone/>
            </a:pPr>
            <a:r>
              <a:rPr lang="fa-IR" sz="72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cs typeface="B Titr" pitchFamily="2" charset="-78"/>
              </a:rPr>
              <a:t>شناخت</a:t>
            </a:r>
          </a:p>
          <a:p>
            <a:pPr algn="ctr">
              <a:buNone/>
            </a:pPr>
            <a:r>
              <a:rPr lang="fa-IR" sz="66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cs typeface="B Titr" pitchFamily="2" charset="-78"/>
              </a:rPr>
              <a:t>شاخصهای علم سنجی</a:t>
            </a:r>
            <a:r>
              <a:rPr lang="fa-IR" sz="540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cs typeface="B Titr" pitchFamily="2" charset="-78"/>
              </a:rPr>
              <a:t>:</a:t>
            </a:r>
          </a:p>
          <a:p>
            <a:pPr algn="ctr">
              <a:buNone/>
            </a:pPr>
            <a:r>
              <a:rPr lang="en-US" sz="6000" b="1" dirty="0" err="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Scientometrics</a:t>
            </a:r>
            <a:r>
              <a:rPr lang="en-US" sz="6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Indicators</a:t>
            </a:r>
          </a:p>
          <a:p>
            <a:pPr algn="ctr">
              <a:buNone/>
            </a:pPr>
            <a:endParaRPr lang="fa-IR" sz="4400" b="1" cap="all" dirty="0">
              <a:ln w="0"/>
              <a:solidFill>
                <a:schemeClr val="bg1"/>
              </a:solidFill>
              <a:effectLst>
                <a:reflection blurRad="12700" stA="50000" endPos="50000" dist="5000" dir="5400000" sy="-100000" rotWithShape="0"/>
              </a:effectLst>
              <a:cs typeface="B Titr" pitchFamily="2" charset="-78"/>
            </a:endParaRPr>
          </a:p>
          <a:p>
            <a:pPr algn="ctr">
              <a:buNone/>
            </a:pPr>
            <a:endParaRPr lang="fa-IR" sz="6000" b="1" cap="all" dirty="0">
              <a:ln w="0"/>
              <a:solidFill>
                <a:srgbClr val="FFFF00"/>
              </a:solidFill>
              <a:effectLst>
                <a:reflection blurRad="12700" stA="50000" endPos="50000" dist="5000" dir="5400000" sy="-100000" rotWithShape="0"/>
              </a:effectLs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normAutofit/>
          </a:bodyPr>
          <a:lstStyle/>
          <a:p>
            <a:r>
              <a:rPr lang="fa-IR"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Titr" pitchFamily="2" charset="-78"/>
              </a:rPr>
              <a:t>اهمیت شاخص نیمه عمر استناد:</a:t>
            </a:r>
          </a:p>
        </p:txBody>
      </p:sp>
      <p:sp>
        <p:nvSpPr>
          <p:cNvPr id="3" name="Content Placeholder 2"/>
          <p:cNvSpPr>
            <a:spLocks noGrp="1"/>
          </p:cNvSpPr>
          <p:nvPr>
            <p:ph idx="1"/>
          </p:nvPr>
        </p:nvSpPr>
        <p:spPr>
          <a:xfrm>
            <a:off x="357158" y="1357298"/>
            <a:ext cx="8429684" cy="4768865"/>
          </a:xfrm>
        </p:spPr>
        <p:txBody>
          <a:bodyPr>
            <a:normAutofit/>
          </a:bodyPr>
          <a:lstStyle/>
          <a:p>
            <a:r>
              <a:rPr lang="ar-SA" dirty="0">
                <a:solidFill>
                  <a:srgbClr val="000066"/>
                </a:solidFill>
                <a:cs typeface="Titr" pitchFamily="2" charset="-78"/>
              </a:rPr>
              <a:t>بدیهی است که وقتی مقاله های یک مجله ارزش خود را برای ارجاعات، زود از دست بدهند (مقاله ها سطحی باشند و خیلی زود بی ارزش شوند)، تنها به مقاله های جدید مجله ارجاع داده می شود. </a:t>
            </a:r>
            <a:br>
              <a:rPr lang="ar-SA" dirty="0">
                <a:solidFill>
                  <a:srgbClr val="000066"/>
                </a:solidFill>
                <a:cs typeface="Titr" pitchFamily="2" charset="-78"/>
              </a:rPr>
            </a:br>
            <a:r>
              <a:rPr lang="ar-SA" dirty="0">
                <a:solidFill>
                  <a:srgbClr val="000066"/>
                </a:solidFill>
                <a:cs typeface="Titr" pitchFamily="2" charset="-78"/>
              </a:rPr>
              <a:t>این موضوع باعث می شود که نیمه عمر ارجاعات به مجله کاهش یابد. بنابراین هر چه نیمه عمر ارجاعات به مجله بیشتر باشد، نشان می دهد که ارزش مقاله های مجله در طول زمان بیشتر حفظ شده است و هنوز مورد ارجاع قرار می گیرند. </a:t>
            </a:r>
            <a:br>
              <a:rPr lang="ar-SA" dirty="0">
                <a:solidFill>
                  <a:srgbClr val="000066"/>
                </a:solidFill>
                <a:cs typeface="Titr" pitchFamily="2" charset="-78"/>
              </a:rPr>
            </a:br>
            <a:r>
              <a:rPr lang="ar-SA" sz="3500" i="1" dirty="0">
                <a:solidFill>
                  <a:srgbClr val="FF0000"/>
                </a:solidFill>
                <a:cs typeface="Titr" pitchFamily="2" charset="-78"/>
              </a:rPr>
              <a:t>در مجموع هرچه نیمه عمرارجاعات به یک مجله بیشتر باشد، ارزش </a:t>
            </a:r>
            <a:r>
              <a:rPr lang="fa-IR" sz="3500" i="1" dirty="0">
                <a:solidFill>
                  <a:srgbClr val="FF0000"/>
                </a:solidFill>
                <a:cs typeface="Titr" pitchFamily="2" charset="-78"/>
              </a:rPr>
              <a:t>آن مجله</a:t>
            </a:r>
            <a:r>
              <a:rPr lang="ar-SA" sz="3500" i="1" dirty="0">
                <a:solidFill>
                  <a:srgbClr val="FF0000"/>
                </a:solidFill>
                <a:cs typeface="Titr" pitchFamily="2" charset="-78"/>
              </a:rPr>
              <a:t> بالاتر</a:t>
            </a:r>
            <a:r>
              <a:rPr lang="fa-IR" sz="3500" i="1" dirty="0">
                <a:solidFill>
                  <a:srgbClr val="FF0000"/>
                </a:solidFill>
                <a:cs typeface="Titr" pitchFamily="2" charset="-78"/>
              </a:rPr>
              <a:t>است.</a:t>
            </a:r>
            <a:r>
              <a:rPr lang="ar-SA" sz="3500" i="1" dirty="0">
                <a:solidFill>
                  <a:srgbClr val="FF0000"/>
                </a:solidFill>
                <a:cs typeface="Titr" pitchFamily="2" charset="-78"/>
              </a:rPr>
              <a:t> </a:t>
            </a:r>
            <a:endParaRPr lang="en-US" i="1" dirty="0">
              <a:solidFill>
                <a:srgbClr val="FF0000"/>
              </a:solidFill>
              <a:cs typeface="Titr" pitchFamily="2" charset="-78"/>
            </a:endParaRPr>
          </a:p>
          <a:p>
            <a:endParaRPr lang="fa-IR" dirty="0">
              <a:solidFill>
                <a:srgbClr val="000066"/>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n w="18000">
                  <a:solidFill>
                    <a:schemeClr val="accent2">
                      <a:satMod val="140000"/>
                    </a:schemeClr>
                  </a:solidFill>
                  <a:prstDash val="solid"/>
                  <a:miter lim="800000"/>
                </a:ln>
                <a:solidFill>
                  <a:srgbClr val="0000FF"/>
                </a:solidFill>
                <a:effectLst>
                  <a:outerShdw blurRad="25500" dist="23000" dir="7020000" algn="tl">
                    <a:srgbClr val="000000">
                      <a:alpha val="50000"/>
                    </a:srgbClr>
                  </a:outerShdw>
                </a:effectLst>
              </a:rPr>
              <a:t>Traditional </a:t>
            </a:r>
            <a:r>
              <a:rPr lang="en-US" b="1" dirty="0" err="1">
                <a:ln w="18000">
                  <a:solidFill>
                    <a:schemeClr val="accent2">
                      <a:satMod val="140000"/>
                    </a:schemeClr>
                  </a:solidFill>
                  <a:prstDash val="solid"/>
                  <a:miter lim="800000"/>
                </a:ln>
                <a:solidFill>
                  <a:srgbClr val="0000FF"/>
                </a:solidFill>
                <a:effectLst>
                  <a:outerShdw blurRad="25500" dist="23000" dir="7020000" algn="tl">
                    <a:srgbClr val="000000">
                      <a:alpha val="50000"/>
                    </a:srgbClr>
                  </a:outerShdw>
                </a:effectLst>
              </a:rPr>
              <a:t>Scientometrics</a:t>
            </a:r>
            <a:r>
              <a:rPr lang="en-US" b="1" dirty="0">
                <a:ln w="18000">
                  <a:solidFill>
                    <a:schemeClr val="accent2">
                      <a:satMod val="140000"/>
                    </a:schemeClr>
                  </a:solidFill>
                  <a:prstDash val="solid"/>
                  <a:miter lim="800000"/>
                </a:ln>
                <a:solidFill>
                  <a:srgbClr val="0000FF"/>
                </a:solidFill>
                <a:effectLst>
                  <a:outerShdw blurRad="25500" dist="23000" dir="7020000" algn="tl">
                    <a:srgbClr val="000000">
                      <a:alpha val="50000"/>
                    </a:srgbClr>
                  </a:outerShdw>
                </a:effectLst>
              </a:rPr>
              <a:t> Indicators:</a:t>
            </a:r>
            <a:endParaRPr lang="fa-IR"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357158" y="1571612"/>
            <a:ext cx="8429684" cy="5072098"/>
          </a:xfrm>
          <a:prstGeom prst="rect">
            <a:avLst/>
          </a:prstGeom>
          <a:noFill/>
          <a:ln w="9525">
            <a:noFill/>
            <a:miter lim="800000"/>
            <a:headEnd/>
            <a:tailEnd/>
          </a:ln>
          <a:effectLst/>
        </p:spPr>
      </p:pic>
    </p:spTree>
    <p:extLst>
      <p:ext uri="{BB962C8B-B14F-4D97-AF65-F5344CB8AC3E}">
        <p14:creationId xmlns:p14="http://schemas.microsoft.com/office/powerpoint/2010/main" val="2086920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6950"/>
          </a:xfrm>
        </p:spPr>
        <p:txBody>
          <a:bodyPr>
            <a:noAutofit/>
          </a:bodyPr>
          <a:lstStyle/>
          <a:p>
            <a:pPr marL="342900" lvl="0" indent="-342900">
              <a:spcBef>
                <a:spcPct val="20000"/>
              </a:spcBef>
            </a:pPr>
            <a:r>
              <a:rPr lang="fa-IR" sz="3600" b="1" dirty="0">
                <a:solidFill>
                  <a:srgbClr val="990033"/>
                </a:solidFill>
                <a:latin typeface="Tahoma"/>
                <a:ea typeface="+mn-ea"/>
                <a:cs typeface="B Titr" pitchFamily="2" charset="-78"/>
              </a:rPr>
              <a:t>شاخص مقاله داغ (</a:t>
            </a:r>
            <a:r>
              <a:rPr lang="en-US" sz="3600" b="1" dirty="0">
                <a:solidFill>
                  <a:srgbClr val="990033"/>
                </a:solidFill>
                <a:latin typeface="Tahoma"/>
                <a:ea typeface="+mn-ea"/>
                <a:cs typeface="B Titr" pitchFamily="2" charset="-78"/>
              </a:rPr>
              <a:t>Hot Paper</a:t>
            </a:r>
            <a:r>
              <a:rPr lang="fa-IR" sz="3600" b="1" dirty="0">
                <a:solidFill>
                  <a:srgbClr val="990033"/>
                </a:solidFill>
                <a:latin typeface="Tahoma"/>
                <a:ea typeface="+mn-ea"/>
                <a:cs typeface="B Titr" pitchFamily="2" charset="-78"/>
              </a:rPr>
              <a:t>)</a:t>
            </a:r>
            <a:br>
              <a:rPr lang="en-US" sz="3600" dirty="0">
                <a:solidFill>
                  <a:srgbClr val="990033"/>
                </a:solidFill>
                <a:latin typeface="Tahoma"/>
                <a:ea typeface="+mn-ea"/>
                <a:cs typeface="B Titr" pitchFamily="2" charset="-78"/>
              </a:rPr>
            </a:br>
            <a:endParaRPr lang="en-US" sz="5400" dirty="0">
              <a:solidFill>
                <a:srgbClr val="990033"/>
              </a:solidFill>
              <a:cs typeface="B Titr" pitchFamily="2" charset="-78"/>
            </a:endParaRPr>
          </a:p>
        </p:txBody>
      </p:sp>
      <p:sp>
        <p:nvSpPr>
          <p:cNvPr id="3" name="Content Placeholder 2"/>
          <p:cNvSpPr>
            <a:spLocks noGrp="1"/>
          </p:cNvSpPr>
          <p:nvPr>
            <p:ph idx="1"/>
          </p:nvPr>
        </p:nvSpPr>
        <p:spPr/>
        <p:txBody>
          <a:bodyPr>
            <a:normAutofit/>
          </a:bodyPr>
          <a:lstStyle/>
          <a:p>
            <a:pPr algn="just"/>
            <a:r>
              <a:rPr lang="fa-IR" b="1" dirty="0">
                <a:solidFill>
                  <a:srgbClr val="000066"/>
                </a:solidFill>
                <a:latin typeface="Tahoma"/>
                <a:cs typeface="B Nazanin" pitchFamily="2" charset="-78"/>
              </a:rPr>
              <a:t>مقالاتی که خیلی سریع نسبت به مقالات مشابه در همان حوزه موضوعی و همان بازه زمانی استناد دریافت می کنند به عنوان مقالات داغ شناخته می شوند. ملاک محاسبه تاریخ انتشار نیست. انتشارات 2 سال اخیر در بازه 2 ماه اخیر مورد بررسی قرار می گیرد و انتشاراتی که در این بازه زمانی 2 ماهه بیشترین استناد را گرفته و در 0.1% مقالات دارای استناد قرار گرفته باشد. (فقط استنادات 2 ماه قبل را شمارش می شود نه کل 2 سال)</a:t>
            </a:r>
          </a:p>
          <a:p>
            <a:endParaRPr lang="en-US" b="1" dirty="0">
              <a:solidFill>
                <a:srgbClr val="000066"/>
              </a:solidFill>
              <a:cs typeface="B Nazanin" pitchFamily="2" charset="-78"/>
            </a:endParaRPr>
          </a:p>
        </p:txBody>
      </p:sp>
    </p:spTree>
    <p:extLst>
      <p:ext uri="{BB962C8B-B14F-4D97-AF65-F5344CB8AC3E}">
        <p14:creationId xmlns:p14="http://schemas.microsoft.com/office/powerpoint/2010/main" val="38244708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342900" lvl="0" indent="-342900">
              <a:spcBef>
                <a:spcPct val="20000"/>
              </a:spcBef>
            </a:pPr>
            <a:r>
              <a:rPr lang="fa-IR" sz="3200" b="1" dirty="0">
                <a:solidFill>
                  <a:srgbClr val="C00000"/>
                </a:solidFill>
                <a:latin typeface="Tahoma"/>
                <a:ea typeface="+mn-ea"/>
                <a:cs typeface="B Titr" pitchFamily="2" charset="-78"/>
              </a:rPr>
              <a:t>شاخص بیشترین استناد (</a:t>
            </a:r>
            <a:r>
              <a:rPr lang="en-US" sz="3200" b="1" dirty="0">
                <a:solidFill>
                  <a:srgbClr val="C00000"/>
                </a:solidFill>
                <a:latin typeface="Tahoma"/>
                <a:ea typeface="+mn-ea"/>
                <a:cs typeface="B Titr" pitchFamily="2" charset="-78"/>
              </a:rPr>
              <a:t>highly cited paper</a:t>
            </a:r>
            <a:r>
              <a:rPr lang="fa-IR" sz="3200" b="1" dirty="0">
                <a:solidFill>
                  <a:srgbClr val="C00000"/>
                </a:solidFill>
                <a:latin typeface="Tahoma"/>
                <a:ea typeface="+mn-ea"/>
                <a:cs typeface="B Titr" pitchFamily="2" charset="-78"/>
              </a:rPr>
              <a:t>)</a:t>
            </a:r>
            <a:br>
              <a:rPr lang="en-US" sz="3200" dirty="0">
                <a:solidFill>
                  <a:srgbClr val="C00000"/>
                </a:solidFill>
                <a:latin typeface="Tahoma"/>
                <a:ea typeface="+mn-ea"/>
                <a:cs typeface="B Titr" pitchFamily="2" charset="-78"/>
              </a:rPr>
            </a:br>
            <a:endParaRPr lang="en-US" dirty="0">
              <a:solidFill>
                <a:srgbClr val="C00000"/>
              </a:solidFill>
              <a:cs typeface="B Titr" pitchFamily="2" charset="-78"/>
            </a:endParaRPr>
          </a:p>
        </p:txBody>
      </p:sp>
      <p:sp>
        <p:nvSpPr>
          <p:cNvPr id="3" name="Content Placeholder 2"/>
          <p:cNvSpPr>
            <a:spLocks noGrp="1"/>
          </p:cNvSpPr>
          <p:nvPr>
            <p:ph idx="1"/>
          </p:nvPr>
        </p:nvSpPr>
        <p:spPr/>
        <p:txBody>
          <a:bodyPr>
            <a:normAutofit/>
          </a:bodyPr>
          <a:lstStyle/>
          <a:p>
            <a:pPr algn="just"/>
            <a:r>
              <a:rPr lang="fa-IR" sz="4000" b="1" dirty="0">
                <a:solidFill>
                  <a:srgbClr val="000099"/>
                </a:solidFill>
                <a:latin typeface="Tahoma"/>
                <a:cs typeface="B Nazanin" pitchFamily="2" charset="-78"/>
              </a:rPr>
              <a:t>در یک بازه زمانی 10 ساله و بیشتر از آن، استنادها شمارش می شود. برای مقالات و موضوعاتی کاربرد دارد که به سبب ماهیت، سالیان سال به آنها استناد می شود.</a:t>
            </a:r>
          </a:p>
          <a:p>
            <a:pPr marL="0" indent="0">
              <a:buNone/>
            </a:pPr>
            <a:endParaRPr lang="en-US" sz="4000" b="1" dirty="0">
              <a:solidFill>
                <a:srgbClr val="000099"/>
              </a:solidFill>
              <a:cs typeface="B Nazanin" pitchFamily="2" charset="-78"/>
            </a:endParaRPr>
          </a:p>
        </p:txBody>
      </p:sp>
    </p:spTree>
    <p:extLst>
      <p:ext uri="{BB962C8B-B14F-4D97-AF65-F5344CB8AC3E}">
        <p14:creationId xmlns:p14="http://schemas.microsoft.com/office/powerpoint/2010/main" val="1395856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342900" lvl="0" indent="-342900">
              <a:spcBef>
                <a:spcPct val="20000"/>
              </a:spcBef>
            </a:pPr>
            <a:r>
              <a:rPr lang="fa-IR" b="1" dirty="0">
                <a:solidFill>
                  <a:srgbClr val="990033"/>
                </a:solidFill>
                <a:latin typeface="Tahoma"/>
                <a:ea typeface="+mn-ea"/>
                <a:cs typeface="B Titr" pitchFamily="2" charset="-78"/>
              </a:rPr>
              <a:t>ضریب جامع ارزشی (</a:t>
            </a:r>
            <a:r>
              <a:rPr lang="en-US" b="1" dirty="0" err="1">
                <a:solidFill>
                  <a:srgbClr val="990033"/>
                </a:solidFill>
                <a:latin typeface="Tahoma"/>
                <a:ea typeface="+mn-ea"/>
                <a:cs typeface="B Titr" pitchFamily="2" charset="-78"/>
              </a:rPr>
              <a:t>EigenFactor</a:t>
            </a:r>
            <a:r>
              <a:rPr lang="fa-IR" b="1" dirty="0">
                <a:solidFill>
                  <a:srgbClr val="990033"/>
                </a:solidFill>
                <a:latin typeface="Tahoma"/>
                <a:ea typeface="+mn-ea"/>
                <a:cs typeface="B Titr" pitchFamily="2" charset="-78"/>
              </a:rPr>
              <a:t>)</a:t>
            </a:r>
            <a:br>
              <a:rPr lang="en-US" sz="2700" b="1" dirty="0">
                <a:solidFill>
                  <a:srgbClr val="000000"/>
                </a:solidFill>
                <a:latin typeface="Tahoma"/>
                <a:ea typeface="+mn-ea"/>
                <a:cs typeface="B Titr" pitchFamily="2" charset="-78"/>
              </a:rPr>
            </a:br>
            <a:endParaRPr lang="en-US" dirty="0">
              <a:cs typeface="B Titr" pitchFamily="2" charset="-78"/>
            </a:endParaRPr>
          </a:p>
        </p:txBody>
      </p:sp>
      <p:sp>
        <p:nvSpPr>
          <p:cNvPr id="3" name="Content Placeholder 2"/>
          <p:cNvSpPr>
            <a:spLocks noGrp="1"/>
          </p:cNvSpPr>
          <p:nvPr>
            <p:ph idx="1"/>
          </p:nvPr>
        </p:nvSpPr>
        <p:spPr/>
        <p:txBody>
          <a:bodyPr>
            <a:normAutofit/>
          </a:bodyPr>
          <a:lstStyle/>
          <a:p>
            <a:pPr algn="just"/>
            <a:r>
              <a:rPr lang="fa-IR" b="1" dirty="0">
                <a:solidFill>
                  <a:srgbClr val="000099"/>
                </a:solidFill>
                <a:latin typeface="Tahoma"/>
                <a:cs typeface="B Nazanin" pitchFamily="2" charset="-78"/>
              </a:rPr>
              <a:t>عامل ویژه مخصوص نشریات است. نشان دهنده اهمیت و اعتبار یک نشریه در جامعه علمی است نکته قابل توجه اینکه در محاسبه آن بر خلاف ایمپکت فاکتور ارجاع نشریه به خود و ارجاع توسط نشریات مختلف، متمایز می شود. در این فاکتور وزن استنادهای یک مجله با رتبه بالاتر بیشتر از وزن استنادات یک مجله ضعیف تر است در حالیکه در ضریب تاثیر همه استنادها وزن مساوی دارند. در ایگن فاکتور مجلاتی مهم هستند که به تناوب توسط مجلات مهم به آنها ارجاع داده می شود.</a:t>
            </a:r>
          </a:p>
          <a:p>
            <a:endParaRPr lang="en-US" b="1" dirty="0">
              <a:solidFill>
                <a:srgbClr val="000099"/>
              </a:solidFill>
              <a:cs typeface="B Nazanin" pitchFamily="2" charset="-78"/>
            </a:endParaRPr>
          </a:p>
        </p:txBody>
      </p:sp>
    </p:spTree>
    <p:extLst>
      <p:ext uri="{BB962C8B-B14F-4D97-AF65-F5344CB8AC3E}">
        <p14:creationId xmlns:p14="http://schemas.microsoft.com/office/powerpoint/2010/main" val="29053829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940966"/>
          </a:xfrm>
        </p:spPr>
        <p:txBody>
          <a:bodyPr>
            <a:normAutofit fontScale="90000"/>
          </a:bodyPr>
          <a:lstStyle/>
          <a:p>
            <a:r>
              <a:rPr lang="fa-IR" b="1" dirty="0">
                <a:solidFill>
                  <a:srgbClr val="C00000"/>
                </a:solidFill>
                <a:cs typeface="B Titr" pitchFamily="2" charset="-78"/>
              </a:rPr>
              <a:t>میانگین تاثیر مقاله (</a:t>
            </a:r>
            <a:r>
              <a:rPr lang="en-US" b="1" dirty="0">
                <a:solidFill>
                  <a:srgbClr val="C00000"/>
                </a:solidFill>
                <a:cs typeface="B Titr" pitchFamily="2" charset="-78"/>
              </a:rPr>
              <a:t>Article Influence</a:t>
            </a:r>
            <a:r>
              <a:rPr lang="fa-IR" b="1" dirty="0">
                <a:solidFill>
                  <a:srgbClr val="C00000"/>
                </a:solidFill>
                <a:cs typeface="B Titr" pitchFamily="2" charset="-78"/>
              </a:rPr>
              <a:t>)</a:t>
            </a:r>
            <a:br>
              <a:rPr lang="en-US" b="1" dirty="0">
                <a:solidFill>
                  <a:srgbClr val="C00000"/>
                </a:solidFill>
                <a:cs typeface="B Titr" pitchFamily="2" charset="-78"/>
              </a:rPr>
            </a:br>
            <a:endParaRPr lang="en-US" b="1" dirty="0">
              <a:solidFill>
                <a:srgbClr val="C00000"/>
              </a:solidFill>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just"/>
            <a:r>
              <a:rPr lang="fa-IR" b="1" dirty="0">
                <a:solidFill>
                  <a:srgbClr val="000066"/>
                </a:solidFill>
                <a:latin typeface="Tahoma"/>
                <a:cs typeface="B Nazanin" pitchFamily="2" charset="-78"/>
              </a:rPr>
              <a:t>میانگین تاثیر یک مقاله را (در 5 سال اول انتشارش) در اعتبار یک مجله مورد سنجش قرار می دهد. داده های مربوط از جی سی آر استخراج می شود. این شاخص با عنوان شاخص نفوذ مقاله نیز شناخته می شود.</a:t>
            </a:r>
          </a:p>
          <a:p>
            <a:pPr algn="just"/>
            <a:r>
              <a:rPr lang="fa-IR" b="1" dirty="0">
                <a:solidFill>
                  <a:srgbClr val="000066"/>
                </a:solidFill>
                <a:latin typeface="Tahoma"/>
                <a:cs typeface="B Nazanin" pitchFamily="2" charset="-78"/>
              </a:rPr>
              <a:t>شاخص نفوذ مقاله میانگین تاثیر هر مقاله در میان سایر مقالات یک نشریه است که میانگین تاثیر یک مقاله را (در 5 سال اول انتشارش) در اعتبار یک مجله مورد سنجش قرار می دهد. داده های مربوط از جی سی آر استخراج می شود. به نوعی مشابه با عامل ویژه است با این تفاوت که عامل ویژه ارزش و اعتبار مجلات را می سنجد.</a:t>
            </a:r>
          </a:p>
          <a:p>
            <a:endParaRPr lang="en-US" b="1" dirty="0">
              <a:solidFill>
                <a:srgbClr val="000066"/>
              </a:solidFill>
              <a:cs typeface="B Nazanin" pitchFamily="2" charset="-78"/>
            </a:endParaRPr>
          </a:p>
        </p:txBody>
      </p:sp>
    </p:spTree>
    <p:extLst>
      <p:ext uri="{BB962C8B-B14F-4D97-AF65-F5344CB8AC3E}">
        <p14:creationId xmlns:p14="http://schemas.microsoft.com/office/powerpoint/2010/main" val="7723115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147248" cy="1728192"/>
          </a:xfrm>
        </p:spPr>
        <p:txBody>
          <a:bodyPr>
            <a:normAutofit/>
          </a:bodyPr>
          <a:lstStyle/>
          <a:p>
            <a:pPr lvl="0" fontAlgn="base">
              <a:spcBef>
                <a:spcPts val="1056"/>
              </a:spcBef>
            </a:pPr>
            <a:r>
              <a:rPr lang="en-US" sz="3000" b="1" dirty="0">
                <a:solidFill>
                  <a:srgbClr val="C00000"/>
                </a:solidFill>
                <a:latin typeface="tahoma"/>
                <a:ea typeface="+mn-ea"/>
                <a:cs typeface="B Titr" pitchFamily="2" charset="-78"/>
              </a:rPr>
              <a:t>DIF: Discipline Impact Factor</a:t>
            </a:r>
            <a:br>
              <a:rPr lang="en-US" sz="3000" b="1" dirty="0">
                <a:solidFill>
                  <a:srgbClr val="C00000"/>
                </a:solidFill>
                <a:latin typeface="DroidNaskh"/>
                <a:ea typeface="+mn-ea"/>
                <a:cs typeface="B Titr" pitchFamily="2" charset="-78"/>
              </a:rPr>
            </a:br>
            <a:r>
              <a:rPr lang="fa-IR" sz="3200" b="1" dirty="0">
                <a:solidFill>
                  <a:srgbClr val="C00000"/>
                </a:solidFill>
                <a:latin typeface="tahoma"/>
                <a:ea typeface="+mn-ea"/>
                <a:cs typeface="B Titr" pitchFamily="2" charset="-78"/>
              </a:rPr>
              <a:t>ضریب تاثیر رشته</a:t>
            </a:r>
            <a:br>
              <a:rPr lang="fa-IR" sz="3200" b="1" dirty="0">
                <a:solidFill>
                  <a:srgbClr val="C00000"/>
                </a:solidFill>
                <a:latin typeface="DroidNaskh"/>
                <a:ea typeface="+mn-ea"/>
                <a:cs typeface="B Titr" pitchFamily="2" charset="-78"/>
              </a:rPr>
            </a:br>
            <a:endParaRPr lang="en-US" b="1" dirty="0">
              <a:solidFill>
                <a:srgbClr val="C00000"/>
              </a:solidFill>
              <a:cs typeface="B Titr" pitchFamily="2" charset="-78"/>
            </a:endParaRPr>
          </a:p>
        </p:txBody>
      </p:sp>
      <p:sp>
        <p:nvSpPr>
          <p:cNvPr id="3" name="Content Placeholder 2"/>
          <p:cNvSpPr>
            <a:spLocks noGrp="1"/>
          </p:cNvSpPr>
          <p:nvPr>
            <p:ph idx="1"/>
          </p:nvPr>
        </p:nvSpPr>
        <p:spPr/>
        <p:txBody>
          <a:bodyPr>
            <a:normAutofit/>
          </a:bodyPr>
          <a:lstStyle/>
          <a:p>
            <a:pPr marL="0" indent="0" fontAlgn="base">
              <a:spcBef>
                <a:spcPts val="864"/>
              </a:spcBef>
            </a:pPr>
            <a:r>
              <a:rPr lang="fa-IR" sz="4000" b="1" dirty="0">
                <a:solidFill>
                  <a:srgbClr val="000066"/>
                </a:solidFill>
                <a:latin typeface="tahoma"/>
                <a:cs typeface="B Nazanin" pitchFamily="2" charset="-78"/>
              </a:rPr>
              <a:t>هدف از تعیین ضریب تاثیر رشته، مطالعه اهمیت مجلات اصلی و کلیدی در یک رشته علمی به کمک مقالاتی است که در حوزه آن رشته منتشر می شود. روش محاسبه نیز مثل محاسبه ضریب تاثیر است.</a:t>
            </a:r>
            <a:endParaRPr lang="fa-IR" sz="4000" b="1" dirty="0">
              <a:solidFill>
                <a:srgbClr val="000066"/>
              </a:solidFill>
              <a:latin typeface="DroidNaskh"/>
              <a:cs typeface="B Nazanin" pitchFamily="2" charset="-78"/>
            </a:endParaRPr>
          </a:p>
          <a:p>
            <a:endParaRPr lang="en-US" sz="4000" b="1" dirty="0">
              <a:solidFill>
                <a:srgbClr val="000066"/>
              </a:solidFill>
              <a:cs typeface="B Nazanin" pitchFamily="2"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4725144"/>
            <a:ext cx="8115300" cy="1512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0242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a:solidFill>
                  <a:schemeClr val="accent6">
                    <a:lumMod val="50000"/>
                  </a:schemeClr>
                </a:solidFill>
                <a:cs typeface="B Titr" pitchFamily="2" charset="-78"/>
              </a:rPr>
              <a:t>شاخص‌های علم سنجی مدرن:</a:t>
            </a:r>
            <a:endParaRPr lang="fa-IR" dirty="0">
              <a:cs typeface="B Titr" pitchFamily="2" charset="-78"/>
            </a:endParaRPr>
          </a:p>
        </p:txBody>
      </p:sp>
      <p:sp>
        <p:nvSpPr>
          <p:cNvPr id="3" name="Content Placeholder 2"/>
          <p:cNvSpPr>
            <a:spLocks noGrp="1"/>
          </p:cNvSpPr>
          <p:nvPr>
            <p:ph idx="1"/>
          </p:nvPr>
        </p:nvSpPr>
        <p:spPr>
          <a:xfrm>
            <a:off x="107504" y="1340768"/>
            <a:ext cx="8750776" cy="4785395"/>
          </a:xfrm>
        </p:spPr>
        <p:txBody>
          <a:bodyPr>
            <a:normAutofit fontScale="92500" lnSpcReduction="10000"/>
          </a:bodyPr>
          <a:lstStyle/>
          <a:p>
            <a:pPr>
              <a:buNone/>
            </a:pPr>
            <a:r>
              <a:rPr lang="fa-IR" sz="3600" b="1" dirty="0">
                <a:solidFill>
                  <a:srgbClr val="0000CC"/>
                </a:solidFill>
                <a:cs typeface="B Nazanin" pitchFamily="2" charset="-78"/>
              </a:rPr>
              <a:t>1- شاخص هرچ ایندکس </a:t>
            </a:r>
            <a:r>
              <a:rPr lang="en-US" sz="3600" b="1" dirty="0">
                <a:solidFill>
                  <a:srgbClr val="0000CC"/>
                </a:solidFill>
                <a:cs typeface="B Nazanin" pitchFamily="2" charset="-78"/>
              </a:rPr>
              <a:t>H-Index)</a:t>
            </a:r>
            <a:r>
              <a:rPr lang="fa-IR" sz="3600" b="1" dirty="0">
                <a:solidFill>
                  <a:srgbClr val="0000CC"/>
                </a:solidFill>
                <a:cs typeface="B Nazanin" pitchFamily="2" charset="-78"/>
              </a:rPr>
              <a:t>)</a:t>
            </a:r>
            <a:endParaRPr lang="en-US" sz="3600" b="1" dirty="0">
              <a:solidFill>
                <a:srgbClr val="0000CC"/>
              </a:solidFill>
              <a:cs typeface="B Nazanin" pitchFamily="2" charset="-78"/>
            </a:endParaRPr>
          </a:p>
          <a:p>
            <a:pPr>
              <a:buNone/>
            </a:pPr>
            <a:r>
              <a:rPr lang="fa-IR" sz="3600" b="1" dirty="0">
                <a:solidFill>
                  <a:srgbClr val="0000CC"/>
                </a:solidFill>
                <a:cs typeface="B Nazanin" pitchFamily="2" charset="-78"/>
              </a:rPr>
              <a:t>2- شاخص جی ایندکس(</a:t>
            </a:r>
            <a:r>
              <a:rPr lang="en-US" sz="3600" b="1" dirty="0">
                <a:solidFill>
                  <a:srgbClr val="0000CC"/>
                </a:solidFill>
                <a:cs typeface="B Nazanin" pitchFamily="2" charset="-78"/>
              </a:rPr>
              <a:t>G-Index</a:t>
            </a:r>
            <a:r>
              <a:rPr lang="fa-IR" sz="3600" b="1" dirty="0">
                <a:solidFill>
                  <a:srgbClr val="0000CC"/>
                </a:solidFill>
                <a:cs typeface="B Nazanin" pitchFamily="2" charset="-78"/>
              </a:rPr>
              <a:t>)</a:t>
            </a:r>
          </a:p>
          <a:p>
            <a:pPr>
              <a:buNone/>
            </a:pPr>
            <a:r>
              <a:rPr lang="fa-IR" sz="3600" b="1" dirty="0">
                <a:solidFill>
                  <a:srgbClr val="0000CC"/>
                </a:solidFill>
                <a:cs typeface="B Nazanin" pitchFamily="2" charset="-78"/>
              </a:rPr>
              <a:t>3- شاخص متیو (ارزش متیو)</a:t>
            </a:r>
            <a:r>
              <a:rPr lang="en-US" sz="3600" b="1" dirty="0">
                <a:solidFill>
                  <a:srgbClr val="0000CC"/>
                </a:solidFill>
                <a:cs typeface="B Nazanin" pitchFamily="2" charset="-78"/>
              </a:rPr>
              <a:t>Matthew Index </a:t>
            </a:r>
            <a:endParaRPr lang="fa-IR" sz="3600" b="1" dirty="0">
              <a:solidFill>
                <a:srgbClr val="0000CC"/>
              </a:solidFill>
              <a:cs typeface="B Nazanin" pitchFamily="2" charset="-78"/>
            </a:endParaRPr>
          </a:p>
          <a:p>
            <a:pPr>
              <a:buNone/>
            </a:pPr>
            <a:r>
              <a:rPr lang="fa-IR" sz="3600" b="1" dirty="0">
                <a:solidFill>
                  <a:srgbClr val="0000CC"/>
                </a:solidFill>
                <a:cs typeface="B Nazanin" pitchFamily="2" charset="-78"/>
              </a:rPr>
              <a:t>4- شاخص سایت اسکور (</a:t>
            </a:r>
            <a:r>
              <a:rPr lang="en-US" sz="3600" b="1" dirty="0" err="1">
                <a:solidFill>
                  <a:srgbClr val="0000CC"/>
                </a:solidFill>
                <a:cs typeface="B Nazanin" pitchFamily="2" charset="-78"/>
              </a:rPr>
              <a:t>CiteScore</a:t>
            </a:r>
            <a:r>
              <a:rPr lang="fa-IR" sz="3600" b="1" dirty="0">
                <a:solidFill>
                  <a:srgbClr val="0000CC"/>
                </a:solidFill>
                <a:cs typeface="B Nazanin" pitchFamily="2" charset="-78"/>
              </a:rPr>
              <a:t>)</a:t>
            </a:r>
          </a:p>
          <a:p>
            <a:pPr>
              <a:buNone/>
            </a:pPr>
            <a:r>
              <a:rPr lang="fa-IR" sz="3600" b="1" dirty="0">
                <a:solidFill>
                  <a:srgbClr val="0000CC"/>
                </a:solidFill>
                <a:cs typeface="B Nazanin" pitchFamily="2" charset="-78"/>
              </a:rPr>
              <a:t>5-شاخص </a:t>
            </a:r>
            <a:r>
              <a:rPr lang="en-US" sz="3600" b="1" dirty="0">
                <a:solidFill>
                  <a:srgbClr val="0000CC"/>
                </a:solidFill>
                <a:cs typeface="B Nazanin" pitchFamily="2" charset="-78"/>
              </a:rPr>
              <a:t>SJR (</a:t>
            </a:r>
            <a:r>
              <a:rPr lang="en-US" sz="3600" b="1" dirty="0" err="1">
                <a:solidFill>
                  <a:srgbClr val="0000CC"/>
                </a:solidFill>
                <a:cs typeface="B Nazanin" pitchFamily="2" charset="-78"/>
              </a:rPr>
              <a:t>SCImago</a:t>
            </a:r>
            <a:r>
              <a:rPr lang="en-US" sz="3600" b="1" dirty="0">
                <a:solidFill>
                  <a:srgbClr val="0000CC"/>
                </a:solidFill>
                <a:cs typeface="B Nazanin" pitchFamily="2" charset="-78"/>
              </a:rPr>
              <a:t> Journal Rank)</a:t>
            </a:r>
            <a:endParaRPr lang="fa-IR" sz="3600" b="1" dirty="0">
              <a:solidFill>
                <a:srgbClr val="0000CC"/>
              </a:solidFill>
              <a:cs typeface="B Nazanin" pitchFamily="2" charset="-78"/>
            </a:endParaRPr>
          </a:p>
          <a:p>
            <a:pPr>
              <a:buNone/>
            </a:pPr>
            <a:r>
              <a:rPr lang="fa-IR" sz="3600" b="1" dirty="0">
                <a:solidFill>
                  <a:srgbClr val="0000CC"/>
                </a:solidFill>
                <a:cs typeface="B Nazanin" pitchFamily="2" charset="-78"/>
              </a:rPr>
              <a:t>6-</a:t>
            </a:r>
            <a:r>
              <a:rPr lang="en-US" sz="3600" b="1" dirty="0">
                <a:solidFill>
                  <a:srgbClr val="0000CC"/>
                </a:solidFill>
                <a:cs typeface="B Nazanin" pitchFamily="2" charset="-78"/>
              </a:rPr>
              <a:t> </a:t>
            </a:r>
            <a:r>
              <a:rPr lang="fa-IR" sz="3600" b="1" dirty="0">
                <a:solidFill>
                  <a:srgbClr val="0000CC"/>
                </a:solidFill>
                <a:cs typeface="B Nazanin" pitchFamily="2" charset="-78"/>
              </a:rPr>
              <a:t>شاخص </a:t>
            </a:r>
            <a:r>
              <a:rPr lang="en-US" sz="3600" b="1" dirty="0">
                <a:solidFill>
                  <a:srgbClr val="0000CC"/>
                </a:solidFill>
                <a:cs typeface="B Nazanin" pitchFamily="2" charset="-78"/>
              </a:rPr>
              <a:t>SNIP </a:t>
            </a:r>
            <a:r>
              <a:rPr lang="en-US" sz="2800" b="1" dirty="0">
                <a:solidFill>
                  <a:srgbClr val="0000CC"/>
                </a:solidFill>
                <a:cs typeface="B Nazanin" pitchFamily="2" charset="-78"/>
              </a:rPr>
              <a:t>(Source Normalized Impact per Paper)</a:t>
            </a:r>
            <a:r>
              <a:rPr lang="fa-IR" sz="2800" b="1" dirty="0">
                <a:solidFill>
                  <a:srgbClr val="0000CC"/>
                </a:solidFill>
                <a:cs typeface="B Nazanin" pitchFamily="2" charset="-78"/>
              </a:rPr>
              <a:t> </a:t>
            </a:r>
            <a:endParaRPr lang="en-US" sz="2800" b="1" dirty="0">
              <a:solidFill>
                <a:srgbClr val="0000CC"/>
              </a:solidFill>
              <a:cs typeface="B Nazanin" pitchFamily="2" charset="-78"/>
            </a:endParaRPr>
          </a:p>
          <a:p>
            <a:pPr>
              <a:buNone/>
            </a:pPr>
            <a:r>
              <a:rPr lang="fa-IR" sz="3600" b="1" dirty="0">
                <a:solidFill>
                  <a:srgbClr val="0000CC"/>
                </a:solidFill>
                <a:cs typeface="B Nazanin" pitchFamily="2" charset="-78"/>
              </a:rPr>
              <a:t>7- شاخص جی( </a:t>
            </a:r>
            <a:r>
              <a:rPr lang="en-US" sz="3600" b="1" dirty="0">
                <a:solidFill>
                  <a:srgbClr val="0000CC"/>
                </a:solidFill>
                <a:cs typeface="B Nazanin" pitchFamily="2" charset="-78"/>
              </a:rPr>
              <a:t>G-Index</a:t>
            </a:r>
            <a:r>
              <a:rPr lang="fa-IR" sz="3600" b="1" dirty="0">
                <a:solidFill>
                  <a:srgbClr val="0000CC"/>
                </a:solidFill>
                <a:cs typeface="B Nazanin" pitchFamily="2" charset="-78"/>
              </a:rPr>
              <a:t>)</a:t>
            </a:r>
          </a:p>
          <a:p>
            <a:pPr>
              <a:buNone/>
            </a:pPr>
            <a:r>
              <a:rPr lang="fa-IR" sz="3600" b="1" dirty="0">
                <a:solidFill>
                  <a:srgbClr val="0000CC"/>
                </a:solidFill>
                <a:cs typeface="B Nazanin" pitchFamily="2" charset="-78"/>
              </a:rPr>
              <a:t>8- شاخص وای(</a:t>
            </a:r>
            <a:r>
              <a:rPr lang="en-US" sz="3600" b="1" dirty="0">
                <a:solidFill>
                  <a:srgbClr val="0000CC"/>
                </a:solidFill>
                <a:cs typeface="B Nazanin" pitchFamily="2" charset="-78"/>
              </a:rPr>
              <a:t>Y-Index</a:t>
            </a:r>
            <a:r>
              <a:rPr lang="fa-IR" sz="3600" b="1" dirty="0">
                <a:solidFill>
                  <a:srgbClr val="0000CC"/>
                </a:solidFill>
                <a:cs typeface="B Nazanin" pitchFamily="2" charset="-78"/>
              </a:rPr>
              <a:t>)</a:t>
            </a:r>
          </a:p>
        </p:txBody>
      </p:sp>
    </p:spTree>
    <p:extLst>
      <p:ext uri="{BB962C8B-B14F-4D97-AF65-F5344CB8AC3E}">
        <p14:creationId xmlns:p14="http://schemas.microsoft.com/office/powerpoint/2010/main" val="1640075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911" t="18283" r="19403" b="15298"/>
          <a:stretch/>
        </p:blipFill>
        <p:spPr bwMode="auto">
          <a:xfrm>
            <a:off x="0" y="0"/>
            <a:ext cx="91718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6401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226" t="9702" r="18350" b="13805"/>
          <a:stretch/>
        </p:blipFill>
        <p:spPr bwMode="auto">
          <a:xfrm>
            <a:off x="0" y="25509"/>
            <a:ext cx="9144000" cy="6715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9090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864096"/>
          </a:xfrm>
        </p:spPr>
        <p:txBody>
          <a:bodyPr>
            <a:noAutofit/>
          </a:bodyPr>
          <a:lstStyle/>
          <a:p>
            <a:pPr marL="342900" lvl="0" indent="-342900">
              <a:spcBef>
                <a:spcPct val="20000"/>
              </a:spcBef>
            </a:pPr>
            <a:r>
              <a:rPr lang="fa-IR" sz="3600" b="1" dirty="0">
                <a:solidFill>
                  <a:srgbClr val="C00000"/>
                </a:solidFill>
                <a:latin typeface="megano-bold"/>
                <a:ea typeface="+mn-ea"/>
                <a:cs typeface="B Titr" pitchFamily="2" charset="-78"/>
              </a:rPr>
              <a:t>علم سنجی چیست؟</a:t>
            </a:r>
            <a:br>
              <a:rPr lang="fa-IR" sz="3600" b="1" dirty="0">
                <a:solidFill>
                  <a:srgbClr val="C00000"/>
                </a:solidFill>
                <a:latin typeface="megano-bold"/>
                <a:ea typeface="+mn-ea"/>
                <a:cs typeface="B Titr" pitchFamily="2" charset="-78"/>
              </a:rPr>
            </a:br>
            <a:r>
              <a:rPr lang="en-US" sz="4000" b="1" dirty="0" err="1">
                <a:solidFill>
                  <a:srgbClr val="C00000"/>
                </a:solidFill>
                <a:latin typeface="megano-light"/>
                <a:ea typeface="+mn-ea"/>
                <a:cs typeface="B Nazanin" pitchFamily="2" charset="-78"/>
              </a:rPr>
              <a:t>Scientometrics</a:t>
            </a:r>
            <a:br>
              <a:rPr lang="fa-IR" sz="3600" b="1" dirty="0">
                <a:solidFill>
                  <a:srgbClr val="C00000"/>
                </a:solidFill>
                <a:latin typeface="megano-bold"/>
                <a:ea typeface="+mn-ea"/>
                <a:cs typeface="B Titr" pitchFamily="2" charset="-78"/>
              </a:rPr>
            </a:br>
            <a:endParaRPr lang="en-US" sz="6000" dirty="0">
              <a:solidFill>
                <a:srgbClr val="C00000"/>
              </a:solidFill>
              <a:cs typeface="B Titr" pitchFamily="2" charset="-78"/>
            </a:endParaRPr>
          </a:p>
        </p:txBody>
      </p:sp>
      <p:sp>
        <p:nvSpPr>
          <p:cNvPr id="3" name="Content Placeholder 2"/>
          <p:cNvSpPr>
            <a:spLocks noGrp="1"/>
          </p:cNvSpPr>
          <p:nvPr>
            <p:ph idx="1"/>
          </p:nvPr>
        </p:nvSpPr>
        <p:spPr>
          <a:xfrm>
            <a:off x="457200" y="1600200"/>
            <a:ext cx="8435280" cy="4525963"/>
          </a:xfrm>
        </p:spPr>
        <p:txBody>
          <a:bodyPr>
            <a:normAutofit fontScale="92500" lnSpcReduction="20000"/>
          </a:bodyPr>
          <a:lstStyle/>
          <a:p>
            <a:pPr algn="justLow"/>
            <a:r>
              <a:rPr lang="fa-IR" sz="3500" b="1" dirty="0">
                <a:solidFill>
                  <a:srgbClr val="FF0000"/>
                </a:solidFill>
                <a:latin typeface="megano-bold"/>
                <a:cs typeface="B Nazanin" pitchFamily="2" charset="-78"/>
              </a:rPr>
              <a:t>علم سنجی</a:t>
            </a:r>
            <a:r>
              <a:rPr lang="fa-IR" b="1" dirty="0">
                <a:solidFill>
                  <a:srgbClr val="000066"/>
                </a:solidFill>
                <a:latin typeface="megano-light"/>
                <a:cs typeface="B Nazanin" pitchFamily="2" charset="-78"/>
              </a:rPr>
              <a:t> را می توان تجزیه و تحلیل کمی و تا حد امکان کیفی فرایند تولید، توزیع و استفاده از اطلاعات علمی و عوامل مؤثر بر آن و توصیف، تبیین و پیش بینی این فرآیند به منظور برنامه ریزی، سیاست گذاری، اعتلا و آگاهی و آینده نگری علمی و پژوهشی در ابعاد فردی، گروهی، سازمانی و بین المللی دانست. </a:t>
            </a:r>
          </a:p>
          <a:p>
            <a:pPr algn="justLow"/>
            <a:r>
              <a:rPr lang="fa-IR" sz="3500" b="1" dirty="0">
                <a:solidFill>
                  <a:srgbClr val="FF0000"/>
                </a:solidFill>
                <a:latin typeface="megano-light"/>
                <a:cs typeface="B Nazanin" pitchFamily="2" charset="-78"/>
              </a:rPr>
              <a:t>علم سنجی </a:t>
            </a:r>
            <a:r>
              <a:rPr lang="fa-IR" b="1" dirty="0">
                <a:solidFill>
                  <a:srgbClr val="000066"/>
                </a:solidFill>
                <a:latin typeface="megano-light"/>
                <a:cs typeface="B Nazanin" pitchFamily="2" charset="-78"/>
              </a:rPr>
              <a:t>یکی از متداول ترین روش های ارزیابی فعالیت های علمی و مدیریت پژوهش است. در علم سنجی، ارتباطات علمی و شیوه های تولید، اشاعه و بهره گیری از اطلاعات علمی به روش غیرمستقیم و با بررسی منابع و مآخذ آنها ارزیابی می شود.</a:t>
            </a:r>
            <a:endParaRPr lang="en-US" b="1" dirty="0">
              <a:solidFill>
                <a:srgbClr val="000066"/>
              </a:solidFill>
              <a:cs typeface="B Nazanin" pitchFamily="2" charset="-78"/>
            </a:endParaRPr>
          </a:p>
        </p:txBody>
      </p:sp>
    </p:spTree>
    <p:extLst>
      <p:ext uri="{BB962C8B-B14F-4D97-AF65-F5344CB8AC3E}">
        <p14:creationId xmlns:p14="http://schemas.microsoft.com/office/powerpoint/2010/main" val="321657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667" t="13246" r="14099" b="13246"/>
          <a:stretch/>
        </p:blipFill>
        <p:spPr bwMode="auto">
          <a:xfrm>
            <a:off x="1" y="-19328"/>
            <a:ext cx="9174278" cy="68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8307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sz="5300" dirty="0">
                <a:solidFill>
                  <a:schemeClr val="accent6">
                    <a:lumMod val="50000"/>
                  </a:schemeClr>
                </a:solidFill>
                <a:cs typeface="Titr" pitchFamily="2" charset="-78"/>
              </a:rPr>
              <a:t>شاخص هرچ ایندکس</a:t>
            </a:r>
            <a:r>
              <a:rPr lang="fa-IR" sz="4800" dirty="0">
                <a:solidFill>
                  <a:schemeClr val="accent6">
                    <a:lumMod val="50000"/>
                  </a:schemeClr>
                </a:solidFill>
                <a:cs typeface="Titr" pitchFamily="2" charset="-78"/>
              </a:rPr>
              <a:t>، </a:t>
            </a:r>
            <a:r>
              <a:rPr lang="en-US" sz="7200" b="1" dirty="0">
                <a:solidFill>
                  <a:schemeClr val="accent6">
                    <a:lumMod val="50000"/>
                  </a:schemeClr>
                </a:solidFill>
                <a:latin typeface="AngsanaUPC" pitchFamily="18" charset="-34"/>
                <a:cs typeface="AngsanaUPC" pitchFamily="18" charset="-34"/>
              </a:rPr>
              <a:t>H-Index</a:t>
            </a:r>
            <a:endParaRPr lang="fa-IR" sz="4800" b="1" dirty="0">
              <a:solidFill>
                <a:schemeClr val="accent6">
                  <a:lumMod val="50000"/>
                </a:schemeClr>
              </a:solidFill>
              <a:latin typeface="AngsanaUPC" pitchFamily="18" charset="-34"/>
            </a:endParaRPr>
          </a:p>
        </p:txBody>
      </p:sp>
      <p:sp>
        <p:nvSpPr>
          <p:cNvPr id="3" name="Content Placeholder 2"/>
          <p:cNvSpPr>
            <a:spLocks noGrp="1"/>
          </p:cNvSpPr>
          <p:nvPr>
            <p:ph idx="1"/>
          </p:nvPr>
        </p:nvSpPr>
        <p:spPr>
          <a:xfrm>
            <a:off x="457200" y="1600200"/>
            <a:ext cx="8229600" cy="4829196"/>
          </a:xfrm>
        </p:spPr>
        <p:txBody>
          <a:bodyPr>
            <a:noAutofit/>
          </a:bodyPr>
          <a:lstStyle/>
          <a:p>
            <a:pPr>
              <a:buNone/>
            </a:pPr>
            <a:r>
              <a:rPr lang="ar-SA" sz="2800" dirty="0">
                <a:solidFill>
                  <a:srgbClr val="000066"/>
                </a:solidFill>
                <a:cs typeface="Titr" pitchFamily="2" charset="-78"/>
              </a:rPr>
              <a:t>درسال 2005 ميلادي رياضي داني به نام </a:t>
            </a:r>
            <a:r>
              <a:rPr lang="en-US" sz="2800" dirty="0">
                <a:solidFill>
                  <a:srgbClr val="000066"/>
                </a:solidFill>
                <a:cs typeface="Titr" pitchFamily="2" charset="-78"/>
              </a:rPr>
              <a:t>Hirsch</a:t>
            </a:r>
            <a:r>
              <a:rPr lang="ar-SA" sz="2800" dirty="0">
                <a:solidFill>
                  <a:srgbClr val="000066"/>
                </a:solidFill>
                <a:cs typeface="Titr" pitchFamily="2" charset="-78"/>
              </a:rPr>
              <a:t> شاخصي را</a:t>
            </a:r>
            <a:endParaRPr lang="fa-IR" sz="2800" dirty="0">
              <a:solidFill>
                <a:srgbClr val="000066"/>
              </a:solidFill>
              <a:cs typeface="Titr" pitchFamily="2" charset="-78"/>
            </a:endParaRPr>
          </a:p>
          <a:p>
            <a:pPr>
              <a:buNone/>
            </a:pPr>
            <a:r>
              <a:rPr lang="ar-SA" sz="2800" dirty="0">
                <a:solidFill>
                  <a:srgbClr val="000066"/>
                </a:solidFill>
                <a:cs typeface="Titr" pitchFamily="2" charset="-78"/>
              </a:rPr>
              <a:t>براي ارزيابي برونداد علمي محققان پيشنهاد نمود</a:t>
            </a:r>
            <a:r>
              <a:rPr lang="fa-IR" sz="2800" dirty="0">
                <a:solidFill>
                  <a:srgbClr val="000066"/>
                </a:solidFill>
                <a:cs typeface="Titr" pitchFamily="2" charset="-78"/>
              </a:rPr>
              <a:t> که </a:t>
            </a:r>
            <a:r>
              <a:rPr lang="en-US" sz="2800" dirty="0">
                <a:solidFill>
                  <a:srgbClr val="000066"/>
                </a:solidFill>
                <a:cs typeface="Titr" pitchFamily="2" charset="-78"/>
              </a:rPr>
              <a:t>H-Index</a:t>
            </a:r>
            <a:r>
              <a:rPr lang="fa-IR" sz="2800" dirty="0">
                <a:solidFill>
                  <a:srgbClr val="000066"/>
                </a:solidFill>
                <a:cs typeface="Titr" pitchFamily="2" charset="-78"/>
              </a:rPr>
              <a:t> </a:t>
            </a:r>
          </a:p>
          <a:p>
            <a:pPr>
              <a:buNone/>
            </a:pPr>
            <a:r>
              <a:rPr lang="fa-IR" sz="2800" dirty="0">
                <a:solidFill>
                  <a:srgbClr val="000066"/>
                </a:solidFill>
                <a:cs typeface="Titr" pitchFamily="2" charset="-78"/>
              </a:rPr>
              <a:t>نامیده می شود.</a:t>
            </a:r>
          </a:p>
          <a:p>
            <a:pPr>
              <a:buNone/>
            </a:pPr>
            <a:r>
              <a:rPr lang="fa-IR" sz="2800" dirty="0">
                <a:solidFill>
                  <a:srgbClr val="000066"/>
                </a:solidFill>
                <a:cs typeface="Titr" pitchFamily="2" charset="-78"/>
              </a:rPr>
              <a:t>اچ ایندکس شاخصی عددی است که می‌کوشد بهره‌وری و تاثیرگذاری علمی دانشمندان را به صورت کمی نمایش دهد. </a:t>
            </a:r>
          </a:p>
          <a:p>
            <a:pPr>
              <a:buNone/>
            </a:pPr>
            <a:r>
              <a:rPr lang="fa-IR" sz="2800" dirty="0">
                <a:solidFill>
                  <a:srgbClr val="000066"/>
                </a:solidFill>
                <a:cs typeface="Titr" pitchFamily="2" charset="-78"/>
              </a:rPr>
              <a:t>این شاخص با در نظر گرفتن تعداد مقالات پر استناد افراد و تعداد دفعات استناد شدن آن مقالات توسط دیگران محاسبه می‌شود. از این شاخص می‌توان برای تاثیر گذاری علمی گروهی از دانشمندان نیز بهره برد</a:t>
            </a:r>
          </a:p>
          <a:p>
            <a:pPr>
              <a:buNone/>
            </a:pPr>
            <a:endParaRPr lang="en-US" sz="2800" dirty="0">
              <a:solidFill>
                <a:srgbClr val="000066"/>
              </a:solidFill>
              <a:cs typeface="Titr" pitchFamily="2" charset="-78"/>
            </a:endParaRPr>
          </a:p>
          <a:p>
            <a:pPr>
              <a:buNone/>
            </a:pPr>
            <a:endParaRPr lang="fa-IR" sz="2800" dirty="0">
              <a:solidFill>
                <a:srgbClr val="000066"/>
              </a:solidFill>
              <a:cs typeface="Titr" pitchFamily="2" charset="-7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lstStyle/>
          <a:p>
            <a:r>
              <a:rPr lang="fa-IR" dirty="0">
                <a:solidFill>
                  <a:schemeClr val="accent6">
                    <a:lumMod val="50000"/>
                  </a:schemeClr>
                </a:solidFill>
                <a:cs typeface="Titr" pitchFamily="2" charset="-78"/>
              </a:rPr>
              <a:t>تعریف شاخص </a:t>
            </a:r>
            <a:r>
              <a:rPr lang="en-US" dirty="0">
                <a:solidFill>
                  <a:schemeClr val="accent6">
                    <a:lumMod val="50000"/>
                  </a:schemeClr>
                </a:solidFill>
                <a:cs typeface="Titr" pitchFamily="2" charset="-78"/>
              </a:rPr>
              <a:t>H</a:t>
            </a:r>
            <a:r>
              <a:rPr lang="fa-IR" dirty="0">
                <a:solidFill>
                  <a:schemeClr val="accent6">
                    <a:lumMod val="50000"/>
                  </a:schemeClr>
                </a:solidFill>
                <a:cs typeface="Titr" pitchFamily="2" charset="-78"/>
              </a:rPr>
              <a:t>:</a:t>
            </a:r>
          </a:p>
        </p:txBody>
      </p:sp>
      <p:sp>
        <p:nvSpPr>
          <p:cNvPr id="3" name="Content Placeholder 2"/>
          <p:cNvSpPr>
            <a:spLocks noGrp="1"/>
          </p:cNvSpPr>
          <p:nvPr>
            <p:ph idx="1"/>
          </p:nvPr>
        </p:nvSpPr>
        <p:spPr/>
        <p:txBody>
          <a:bodyPr/>
          <a:lstStyle/>
          <a:p>
            <a:pPr algn="just"/>
            <a:r>
              <a:rPr lang="ar-SA" sz="4000" dirty="0">
                <a:solidFill>
                  <a:srgbClr val="000066"/>
                </a:solidFill>
                <a:cs typeface="Titr" pitchFamily="2" charset="-78"/>
              </a:rPr>
              <a:t>طبق تعريف شاخص </a:t>
            </a:r>
            <a:r>
              <a:rPr lang="en-US" sz="4000" dirty="0">
                <a:solidFill>
                  <a:srgbClr val="000066"/>
                </a:solidFill>
                <a:cs typeface="Titr" pitchFamily="2" charset="-78"/>
              </a:rPr>
              <a:t>h</a:t>
            </a:r>
            <a:r>
              <a:rPr lang="ar-SA" sz="4000" dirty="0">
                <a:solidFill>
                  <a:srgbClr val="000066"/>
                </a:solidFill>
                <a:cs typeface="Titr" pitchFamily="2" charset="-78"/>
              </a:rPr>
              <a:t> يك پژوهشگر عبارت است از </a:t>
            </a:r>
            <a:r>
              <a:rPr lang="en-US" sz="4000" dirty="0">
                <a:solidFill>
                  <a:srgbClr val="000066"/>
                </a:solidFill>
                <a:cs typeface="Titr" pitchFamily="2" charset="-78"/>
              </a:rPr>
              <a:t>h</a:t>
            </a:r>
            <a:r>
              <a:rPr lang="ar-SA" sz="4000" dirty="0">
                <a:solidFill>
                  <a:srgbClr val="000066"/>
                </a:solidFill>
                <a:cs typeface="Titr" pitchFamily="2" charset="-78"/>
              </a:rPr>
              <a:t> تعداد از مقالات وي كه به هر كدام دسته كم </a:t>
            </a:r>
            <a:r>
              <a:rPr lang="en-US" sz="4000" dirty="0">
                <a:solidFill>
                  <a:srgbClr val="000066"/>
                </a:solidFill>
                <a:cs typeface="Titr" pitchFamily="2" charset="-78"/>
              </a:rPr>
              <a:t>h</a:t>
            </a:r>
            <a:r>
              <a:rPr lang="ar-SA" sz="4000" dirty="0">
                <a:solidFill>
                  <a:srgbClr val="000066"/>
                </a:solidFill>
                <a:cs typeface="Titr" pitchFamily="2" charset="-78"/>
              </a:rPr>
              <a:t> بار استناد شده باشد. اگر </a:t>
            </a:r>
            <a:r>
              <a:rPr lang="en-US" sz="4000" dirty="0">
                <a:solidFill>
                  <a:srgbClr val="000066"/>
                </a:solidFill>
                <a:cs typeface="Titr" pitchFamily="2" charset="-78"/>
              </a:rPr>
              <a:t>h</a:t>
            </a:r>
            <a:r>
              <a:rPr lang="ar-SA" sz="4000" dirty="0">
                <a:solidFill>
                  <a:srgbClr val="000066"/>
                </a:solidFill>
                <a:cs typeface="Titr" pitchFamily="2" charset="-78"/>
              </a:rPr>
              <a:t> مقاله از كل مقالات منتشر شده يك محقق طي </a:t>
            </a:r>
            <a:r>
              <a:rPr lang="en-US" sz="4000" dirty="0">
                <a:solidFill>
                  <a:srgbClr val="000066"/>
                </a:solidFill>
                <a:cs typeface="Titr" pitchFamily="2" charset="-78"/>
              </a:rPr>
              <a:t>n</a:t>
            </a:r>
            <a:r>
              <a:rPr lang="ar-SA" sz="4000" dirty="0">
                <a:solidFill>
                  <a:srgbClr val="000066"/>
                </a:solidFill>
                <a:cs typeface="Titr" pitchFamily="2" charset="-78"/>
              </a:rPr>
              <a:t> سال كار علمي، هركدام حداقل </a:t>
            </a:r>
            <a:r>
              <a:rPr lang="en-US" sz="4000" dirty="0">
                <a:solidFill>
                  <a:srgbClr val="000066"/>
                </a:solidFill>
                <a:cs typeface="Titr" pitchFamily="2" charset="-78"/>
              </a:rPr>
              <a:t>h</a:t>
            </a:r>
            <a:r>
              <a:rPr lang="ar-SA" sz="4000" dirty="0">
                <a:solidFill>
                  <a:srgbClr val="000066"/>
                </a:solidFill>
                <a:cs typeface="Titr" pitchFamily="2" charset="-78"/>
              </a:rPr>
              <a:t> بار استناد دريافت كرده باشد، آن محقق داراي شاخص </a:t>
            </a:r>
            <a:r>
              <a:rPr lang="en-US" sz="4000" dirty="0">
                <a:solidFill>
                  <a:srgbClr val="000066"/>
                </a:solidFill>
                <a:cs typeface="Titr" pitchFamily="2" charset="-78"/>
              </a:rPr>
              <a:t>h</a:t>
            </a:r>
            <a:r>
              <a:rPr lang="ar-SA" sz="4000" dirty="0">
                <a:solidFill>
                  <a:srgbClr val="000066"/>
                </a:solidFill>
                <a:cs typeface="Titr" pitchFamily="2" charset="-78"/>
              </a:rPr>
              <a:t> است.</a:t>
            </a:r>
            <a:endParaRPr lang="en-US" sz="4000" dirty="0">
              <a:solidFill>
                <a:srgbClr val="000066"/>
              </a:solidFill>
              <a:cs typeface="Titr" pitchFamily="2" charset="-78"/>
            </a:endParaRPr>
          </a:p>
          <a:p>
            <a:pPr algn="just"/>
            <a:endParaRPr lang="fa-I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008112"/>
          </a:xfrm>
        </p:spPr>
        <p:txBody>
          <a:bodyPr>
            <a:noAutofit/>
          </a:bodyPr>
          <a:lstStyle/>
          <a:p>
            <a:pPr marL="342900" lvl="0" indent="-342900">
              <a:spcBef>
                <a:spcPct val="20000"/>
              </a:spcBef>
            </a:pPr>
            <a:r>
              <a:rPr lang="fa-IR" sz="4000" dirty="0">
                <a:solidFill>
                  <a:srgbClr val="C00000"/>
                </a:solidFill>
                <a:latin typeface="Angsana New" pitchFamily="18" charset="-34"/>
                <a:cs typeface="B Titr" pitchFamily="2" charset="-78"/>
              </a:rPr>
              <a:t>پایگاه های</a:t>
            </a:r>
            <a:r>
              <a:rPr lang="en-US" sz="4000" dirty="0">
                <a:solidFill>
                  <a:srgbClr val="C00000"/>
                </a:solidFill>
                <a:latin typeface="Angsana New" pitchFamily="18" charset="-34"/>
                <a:cs typeface="B Titr" pitchFamily="2" charset="-78"/>
              </a:rPr>
              <a:t> </a:t>
            </a:r>
            <a:r>
              <a:rPr lang="fa-IR" sz="4000" dirty="0">
                <a:solidFill>
                  <a:srgbClr val="C00000"/>
                </a:solidFill>
                <a:latin typeface="Angsana New" pitchFamily="18" charset="-34"/>
                <a:cs typeface="B Titr" pitchFamily="2" charset="-78"/>
              </a:rPr>
              <a:t> ارائه دهنده اچ ایندکس</a:t>
            </a:r>
            <a:br>
              <a:rPr lang="fa-IR" sz="4000" dirty="0">
                <a:solidFill>
                  <a:srgbClr val="C00000"/>
                </a:solidFill>
                <a:latin typeface="Angsana New" pitchFamily="18" charset="-34"/>
                <a:cs typeface="B Titr" pitchFamily="2" charset="-78"/>
              </a:rPr>
            </a:br>
            <a:endParaRPr lang="fa-IR" sz="2000" b="1" dirty="0">
              <a:solidFill>
                <a:srgbClr val="C00000"/>
              </a:solidFill>
              <a:latin typeface="Angsana New" pitchFamily="18" charset="-34"/>
              <a:cs typeface="B Titr" pitchFamily="2" charset="-78"/>
            </a:endParaRPr>
          </a:p>
        </p:txBody>
      </p:sp>
      <p:sp>
        <p:nvSpPr>
          <p:cNvPr id="3" name="Content Placeholder 2"/>
          <p:cNvSpPr>
            <a:spLocks noGrp="1"/>
          </p:cNvSpPr>
          <p:nvPr>
            <p:ph idx="1"/>
          </p:nvPr>
        </p:nvSpPr>
        <p:spPr>
          <a:xfrm>
            <a:off x="457200" y="1428736"/>
            <a:ext cx="8229600" cy="5143536"/>
          </a:xfrm>
        </p:spPr>
        <p:txBody>
          <a:bodyPr>
            <a:noAutofit/>
          </a:bodyPr>
          <a:lstStyle/>
          <a:p>
            <a:r>
              <a:rPr lang="en-US" sz="6600" b="1" dirty="0">
                <a:solidFill>
                  <a:srgbClr val="0000FF"/>
                </a:solidFill>
                <a:latin typeface="Angsana New" pitchFamily="18" charset="-34"/>
                <a:cs typeface="B Nazanin" pitchFamily="2" charset="-78"/>
              </a:rPr>
              <a:t>Google </a:t>
            </a:r>
            <a:r>
              <a:rPr lang="en-US" sz="6600" b="1" dirty="0" err="1">
                <a:solidFill>
                  <a:srgbClr val="0000FF"/>
                </a:solidFill>
                <a:latin typeface="Angsana New" pitchFamily="18" charset="-34"/>
                <a:cs typeface="B Nazanin" pitchFamily="2" charset="-78"/>
              </a:rPr>
              <a:t>Scolar</a:t>
            </a:r>
            <a:endParaRPr lang="en-US" sz="6600" b="1" dirty="0">
              <a:solidFill>
                <a:srgbClr val="0000FF"/>
              </a:solidFill>
              <a:latin typeface="Angsana New" pitchFamily="18" charset="-34"/>
              <a:cs typeface="B Nazanin" pitchFamily="2" charset="-78"/>
            </a:endParaRPr>
          </a:p>
          <a:p>
            <a:r>
              <a:rPr lang="en-US" sz="6600" b="1" dirty="0">
                <a:solidFill>
                  <a:srgbClr val="0000FF"/>
                </a:solidFill>
                <a:latin typeface="Angsana New" pitchFamily="18" charset="-34"/>
                <a:cs typeface="B Nazanin" pitchFamily="2" charset="-78"/>
              </a:rPr>
              <a:t>Scopus</a:t>
            </a:r>
          </a:p>
          <a:p>
            <a:r>
              <a:rPr lang="en-US" sz="6600" b="1" dirty="0">
                <a:solidFill>
                  <a:srgbClr val="0000FF"/>
                </a:solidFill>
                <a:latin typeface="Angsana New" pitchFamily="18" charset="-34"/>
                <a:cs typeface="B Nazanin" pitchFamily="2" charset="-78"/>
              </a:rPr>
              <a:t>ISI</a:t>
            </a:r>
          </a:p>
          <a:p>
            <a:pPr>
              <a:buNone/>
            </a:pPr>
            <a:r>
              <a:rPr lang="fa-IR" sz="4800" b="1" dirty="0">
                <a:solidFill>
                  <a:srgbClr val="0000FF"/>
                </a:solidFill>
                <a:latin typeface="Angsana New" pitchFamily="18" charset="-34"/>
                <a:cs typeface="B Nazanin" pitchFamily="2" charset="-78"/>
              </a:rPr>
              <a:t>و پایگاه استنادی علوم جهان اسلام(</a:t>
            </a:r>
            <a:r>
              <a:rPr lang="en-US" sz="4800" b="1" dirty="0">
                <a:solidFill>
                  <a:srgbClr val="0000FF"/>
                </a:solidFill>
                <a:latin typeface="Angsana New" pitchFamily="18" charset="-34"/>
                <a:cs typeface="B Nazanin" pitchFamily="2" charset="-78"/>
              </a:rPr>
              <a:t>ISC</a:t>
            </a:r>
            <a:r>
              <a:rPr lang="fa-IR" sz="4800" b="1" dirty="0">
                <a:solidFill>
                  <a:srgbClr val="0000FF"/>
                </a:solidFill>
                <a:latin typeface="Angsana New" pitchFamily="18" charset="-34"/>
                <a:cs typeface="B Nazanin" pitchFamily="2" charset="-78"/>
              </a:rPr>
              <a:t>) برای مقالات فارسی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6000" b="1" dirty="0">
                <a:solidFill>
                  <a:schemeClr val="accent6">
                    <a:lumMod val="50000"/>
                  </a:schemeClr>
                </a:solidFill>
                <a:cs typeface="Titr" pitchFamily="2" charset="-78"/>
              </a:rPr>
              <a:t>نمودار شاخص </a:t>
            </a:r>
            <a:r>
              <a:rPr lang="en-US" sz="6000" b="1" dirty="0">
                <a:solidFill>
                  <a:schemeClr val="accent6">
                    <a:lumMod val="50000"/>
                  </a:schemeClr>
                </a:solidFill>
                <a:cs typeface="Titr" pitchFamily="2" charset="-78"/>
              </a:rPr>
              <a:t>:H</a:t>
            </a:r>
            <a:endParaRPr lang="fa-IR" sz="6000" b="1" dirty="0">
              <a:solidFill>
                <a:schemeClr val="accent6">
                  <a:lumMod val="50000"/>
                </a:schemeClr>
              </a:solidFill>
              <a:cs typeface="Titr" pitchFamily="2" charset="-78"/>
            </a:endParaRPr>
          </a:p>
        </p:txBody>
      </p:sp>
      <p:pic>
        <p:nvPicPr>
          <p:cNvPr id="4" name="Content Placeholder 3" descr="پرونده:H-index plot.PNG">
            <a:hlinkClick r:id="rId2"/>
          </p:cNvPr>
          <p:cNvPicPr>
            <a:picLocks noGrp="1"/>
          </p:cNvPicPr>
          <p:nvPr>
            <p:ph idx="1"/>
          </p:nvPr>
        </p:nvPicPr>
        <p:blipFill>
          <a:blip r:embed="rId3"/>
          <a:srcRect/>
          <a:stretch>
            <a:fillRect/>
          </a:stretch>
        </p:blipFill>
        <p:spPr bwMode="auto">
          <a:xfrm>
            <a:off x="500034" y="1857364"/>
            <a:ext cx="7929618" cy="464347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l="17979" t="15479" r="20033" b="5348"/>
          <a:stretch/>
        </p:blipFill>
        <p:spPr bwMode="auto">
          <a:xfrm>
            <a:off x="0" y="57659"/>
            <a:ext cx="9144000" cy="6800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2276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CC6600"/>
                </a:solidFill>
                <a:cs typeface="B Titr" pitchFamily="2" charset="-78"/>
              </a:rPr>
              <a:t>معایب اچ ایندکس</a:t>
            </a:r>
            <a:endParaRPr lang="en-US" dirty="0">
              <a:solidFill>
                <a:srgbClr val="CC6600"/>
              </a:solidFill>
              <a:cs typeface="B Titr" pitchFamily="2" charset="-78"/>
            </a:endParaRPr>
          </a:p>
        </p:txBody>
      </p:sp>
      <p:sp>
        <p:nvSpPr>
          <p:cNvPr id="3" name="Content Placeholder 2"/>
          <p:cNvSpPr>
            <a:spLocks noGrp="1"/>
          </p:cNvSpPr>
          <p:nvPr>
            <p:ph idx="1"/>
          </p:nvPr>
        </p:nvSpPr>
        <p:spPr/>
        <p:txBody>
          <a:bodyPr/>
          <a:lstStyle/>
          <a:p>
            <a:endParaRPr lang="en-US"/>
          </a:p>
        </p:txBody>
      </p:sp>
      <p:pic>
        <p:nvPicPr>
          <p:cNvPr id="819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l="18307" t="42851" r="19484" b="16199"/>
          <a:stretch/>
        </p:blipFill>
        <p:spPr bwMode="auto">
          <a:xfrm>
            <a:off x="186211" y="1726836"/>
            <a:ext cx="8634261"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80332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l="18603" t="13468" r="19872" b="6231"/>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2631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4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l="18614" t="11779" r="20255" b="12315"/>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47934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868958"/>
          </a:xfrm>
        </p:spPr>
        <p:txBody>
          <a:bodyPr>
            <a:noAutofit/>
          </a:bodyPr>
          <a:lstStyle/>
          <a:p>
            <a:pPr marL="342900" lvl="0" indent="-342900">
              <a:spcBef>
                <a:spcPct val="20000"/>
              </a:spcBef>
            </a:pPr>
            <a:r>
              <a:rPr lang="fa-IR" sz="3600" b="1" dirty="0">
                <a:solidFill>
                  <a:srgbClr val="C00000"/>
                </a:solidFill>
                <a:ea typeface="+mn-ea"/>
                <a:cs typeface="B Titr" pitchFamily="2" charset="-78"/>
              </a:rPr>
              <a:t>شاخص وای (</a:t>
            </a:r>
            <a:r>
              <a:rPr lang="en-US" sz="3600" b="1" dirty="0">
                <a:solidFill>
                  <a:srgbClr val="C00000"/>
                </a:solidFill>
                <a:ea typeface="+mn-ea"/>
                <a:cs typeface="B Titr" pitchFamily="2" charset="-78"/>
              </a:rPr>
              <a:t>Y-Index</a:t>
            </a:r>
            <a:r>
              <a:rPr lang="fa-IR" sz="3600" b="1" dirty="0">
                <a:solidFill>
                  <a:srgbClr val="C00000"/>
                </a:solidFill>
                <a:ea typeface="+mn-ea"/>
                <a:cs typeface="B Titr" pitchFamily="2" charset="-78"/>
              </a:rPr>
              <a:t>)</a:t>
            </a:r>
            <a:br>
              <a:rPr lang="en-US" sz="3600" b="1" dirty="0">
                <a:solidFill>
                  <a:srgbClr val="C00000"/>
                </a:solidFill>
                <a:ea typeface="+mn-ea"/>
                <a:cs typeface="B Titr" pitchFamily="2" charset="-78"/>
              </a:rPr>
            </a:br>
            <a:endParaRPr lang="en-US" sz="5400" b="1" dirty="0">
              <a:solidFill>
                <a:srgbClr val="C00000"/>
              </a:solidFill>
              <a:cs typeface="B Titr" pitchFamily="2" charset="-78"/>
            </a:endParaRPr>
          </a:p>
        </p:txBody>
      </p:sp>
      <p:sp>
        <p:nvSpPr>
          <p:cNvPr id="3" name="Content Placeholder 2"/>
          <p:cNvSpPr>
            <a:spLocks noGrp="1"/>
          </p:cNvSpPr>
          <p:nvPr>
            <p:ph idx="1"/>
          </p:nvPr>
        </p:nvSpPr>
        <p:spPr>
          <a:xfrm>
            <a:off x="457200" y="1124744"/>
            <a:ext cx="8229600" cy="5001419"/>
          </a:xfrm>
        </p:spPr>
        <p:txBody>
          <a:bodyPr>
            <a:normAutofit/>
          </a:bodyPr>
          <a:lstStyle/>
          <a:p>
            <a:pPr algn="just"/>
            <a:r>
              <a:rPr lang="fa-IR" b="1" dirty="0">
                <a:solidFill>
                  <a:srgbClr val="0000CC"/>
                </a:solidFill>
                <a:cs typeface="B Nazanin" pitchFamily="2" charset="-78"/>
              </a:rPr>
              <a:t>شاخص وای سعی دارد با در نظر گرفتن کیفیت و کمیت به صورت همزمان، نقاط ضعف شاخصهای دیگر را برطرف کند. به این منظور از </a:t>
            </a:r>
            <a:r>
              <a:rPr lang="en-US" b="1" dirty="0">
                <a:solidFill>
                  <a:srgbClr val="0000CC"/>
                </a:solidFill>
                <a:cs typeface="B Nazanin" pitchFamily="2" charset="-78"/>
              </a:rPr>
              <a:t>IF </a:t>
            </a:r>
            <a:r>
              <a:rPr lang="fa-IR" b="1" dirty="0">
                <a:solidFill>
                  <a:srgbClr val="0000CC"/>
                </a:solidFill>
                <a:cs typeface="B Nazanin" pitchFamily="2" charset="-78"/>
              </a:rPr>
              <a:t> به عنوان شاخص کمی و از رتبه فرد یا مجله یا پایگاه </a:t>
            </a:r>
            <a:r>
              <a:rPr lang="en-US" b="1" dirty="0">
                <a:solidFill>
                  <a:srgbClr val="0000CC"/>
                </a:solidFill>
                <a:cs typeface="B Nazanin" pitchFamily="2" charset="-78"/>
              </a:rPr>
              <a:t>RP </a:t>
            </a:r>
            <a:r>
              <a:rPr lang="fa-IR" b="1" dirty="0">
                <a:solidFill>
                  <a:srgbClr val="0000CC"/>
                </a:solidFill>
                <a:cs typeface="B Nazanin" pitchFamily="2" charset="-78"/>
              </a:rPr>
              <a:t> به عنوان ضریب ارزش یا شاخص کیفی استفاده می کند. بولن، رودریگز و سمپل در سال 2006 این شاخص را پیشهاد کردند.</a:t>
            </a:r>
          </a:p>
          <a:p>
            <a:endParaRPr lang="fa-IR" b="1" dirty="0">
              <a:solidFill>
                <a:srgbClr val="0000CC"/>
              </a:solidFill>
              <a:cs typeface="B Nazanin" pitchFamily="2" charset="-78"/>
            </a:endParaRPr>
          </a:p>
        </p:txBody>
      </p:sp>
      <p:pic>
        <p:nvPicPr>
          <p:cNvPr id="1026" name="Picture 2"/>
          <p:cNvPicPr>
            <a:picLocks noChangeAspect="1" noChangeArrowheads="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899592" y="4293096"/>
            <a:ext cx="7272807"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8180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712" t="15445" r="23278" b="19207"/>
          <a:stretch/>
        </p:blipFill>
        <p:spPr bwMode="auto">
          <a:xfrm>
            <a:off x="0" y="-57732"/>
            <a:ext cx="9144000" cy="6915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19529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080120"/>
          </a:xfrm>
        </p:spPr>
        <p:txBody>
          <a:bodyPr>
            <a:noAutofit/>
          </a:bodyPr>
          <a:lstStyle/>
          <a:p>
            <a:pPr marL="342900" lvl="0" indent="-342900">
              <a:spcBef>
                <a:spcPct val="20000"/>
              </a:spcBef>
            </a:pPr>
            <a:r>
              <a:rPr lang="fa-IR" sz="3200" b="1" dirty="0">
                <a:solidFill>
                  <a:srgbClr val="CC6600"/>
                </a:solidFill>
                <a:latin typeface="megano-bold"/>
                <a:ea typeface="+mn-ea"/>
                <a:cs typeface="B Titr" pitchFamily="2" charset="-78"/>
              </a:rPr>
              <a:t>شاخص (</a:t>
            </a:r>
            <a:r>
              <a:rPr lang="en-US" sz="3200" b="1" dirty="0">
                <a:solidFill>
                  <a:srgbClr val="CC6600"/>
                </a:solidFill>
                <a:latin typeface="megano-bold"/>
                <a:ea typeface="+mn-ea"/>
                <a:cs typeface="B Titr" pitchFamily="2" charset="-78"/>
              </a:rPr>
              <a:t>Scientific Journal Rankings(SJR</a:t>
            </a:r>
            <a:br>
              <a:rPr lang="en-US" sz="3200" b="1" dirty="0">
                <a:solidFill>
                  <a:srgbClr val="CC6600"/>
                </a:solidFill>
                <a:latin typeface="megano-bold"/>
                <a:ea typeface="+mn-ea"/>
                <a:cs typeface="B Titr" pitchFamily="2" charset="-78"/>
              </a:rPr>
            </a:br>
            <a:endParaRPr lang="fa-IR" sz="4800" dirty="0">
              <a:solidFill>
                <a:srgbClr val="CC6600"/>
              </a:solidFill>
              <a:cs typeface="B Titr" pitchFamily="2" charset="-78"/>
            </a:endParaRPr>
          </a:p>
        </p:txBody>
      </p:sp>
      <p:sp>
        <p:nvSpPr>
          <p:cNvPr id="5" name="Content Placeholder 4"/>
          <p:cNvSpPr>
            <a:spLocks noGrp="1"/>
          </p:cNvSpPr>
          <p:nvPr>
            <p:ph idx="1"/>
          </p:nvPr>
        </p:nvSpPr>
        <p:spPr>
          <a:xfrm>
            <a:off x="285720" y="1600200"/>
            <a:ext cx="8572560" cy="4829196"/>
          </a:xfrm>
        </p:spPr>
        <p:txBody>
          <a:bodyPr>
            <a:noAutofit/>
          </a:bodyPr>
          <a:lstStyle/>
          <a:p>
            <a:pPr algn="just"/>
            <a:r>
              <a:rPr lang="fa-IR" sz="3600" b="1" dirty="0">
                <a:solidFill>
                  <a:srgbClr val="0000CC"/>
                </a:solidFill>
                <a:latin typeface="megano-light"/>
                <a:cs typeface="B Nazanin" pitchFamily="2" charset="-78"/>
              </a:rPr>
              <a:t>معیاری است که بیان می کند تمام استنادها برابر آن چیزی که خلق شده نیست و زمینه موضوعی، کیفیت و شهرت مجله اثر مستقیم بر ارزش استناد دارد. این معیار هم شمار استنادهای دریافتی یک مجله و هم اهمیت یا اعتبار مجله ای که استنادها از آن می آیند را محاسبه می کند. این شاخص بیشتر برای استناد شبکه ای به مجلات بسیار بزرگ و ناهمگن مناسب می باشد. </a:t>
            </a:r>
            <a:endParaRPr lang="fa-IR" sz="3600" b="1" dirty="0">
              <a:solidFill>
                <a:srgbClr val="0000CC"/>
              </a:solidFill>
              <a:cs typeface="B Nazanin" pitchFamily="2" charset="-78"/>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lgn="just"/>
            <a:r>
              <a:rPr lang="fa-IR" sz="2800" b="1" dirty="0">
                <a:solidFill>
                  <a:srgbClr val="0000CC"/>
                </a:solidFill>
                <a:latin typeface="megano-light"/>
                <a:cs typeface="B Nazanin" pitchFamily="2" charset="-78"/>
              </a:rPr>
              <a:t> </a:t>
            </a:r>
            <a:r>
              <a:rPr lang="en-US" sz="2800" b="1" dirty="0" err="1">
                <a:solidFill>
                  <a:srgbClr val="0000CC"/>
                </a:solidFill>
                <a:latin typeface="megano-light"/>
                <a:cs typeface="B Nazanin" pitchFamily="2" charset="-78"/>
              </a:rPr>
              <a:t>SCImago</a:t>
            </a:r>
            <a:r>
              <a:rPr lang="fa-IR" sz="2800" b="1" dirty="0">
                <a:solidFill>
                  <a:srgbClr val="0000CC"/>
                </a:solidFill>
                <a:latin typeface="megano-light"/>
                <a:cs typeface="B Nazanin" pitchFamily="2" charset="-78"/>
              </a:rPr>
              <a:t> از شاخص رتبه بندی مجلات </a:t>
            </a:r>
            <a:r>
              <a:rPr lang="en-US" sz="2800" b="1" dirty="0">
                <a:solidFill>
                  <a:srgbClr val="0000CC"/>
                </a:solidFill>
                <a:latin typeface="megano-light"/>
                <a:cs typeface="B Nazanin" pitchFamily="2" charset="-78"/>
              </a:rPr>
              <a:t>SJR </a:t>
            </a:r>
            <a:r>
              <a:rPr lang="fa-IR" sz="2800" b="1" dirty="0">
                <a:solidFill>
                  <a:srgbClr val="0000CC"/>
                </a:solidFill>
                <a:latin typeface="megano-light"/>
                <a:cs typeface="B Nazanin" pitchFamily="2" charset="-78"/>
              </a:rPr>
              <a:t> برای مقایسه مجلات استفاده می کند که در طی دو مرحله محاسبه می شود. ابتدا هر مجله یک مقدار و اعتبار مشابه را به خود اختصاص می دهد. اعتبار مجله با </a:t>
            </a:r>
            <a:r>
              <a:rPr lang="en-US" sz="2800" b="1" dirty="0">
                <a:solidFill>
                  <a:srgbClr val="0000CC"/>
                </a:solidFill>
                <a:latin typeface="megano-light"/>
                <a:cs typeface="B Nazanin" pitchFamily="2" charset="-78"/>
              </a:rPr>
              <a:t>I </a:t>
            </a:r>
            <a:r>
              <a:rPr lang="fa-IR" sz="2800" b="1" dirty="0">
                <a:solidFill>
                  <a:srgbClr val="0000CC"/>
                </a:solidFill>
                <a:latin typeface="megano-light"/>
                <a:cs typeface="B Nazanin" pitchFamily="2" charset="-78"/>
              </a:rPr>
              <a:t> و تعداد کل مجلات پایگاه با </a:t>
            </a:r>
            <a:r>
              <a:rPr lang="en-US" sz="2800" b="1" dirty="0">
                <a:solidFill>
                  <a:srgbClr val="0000CC"/>
                </a:solidFill>
                <a:latin typeface="megano-light"/>
                <a:cs typeface="B Nazanin" pitchFamily="2" charset="-78"/>
              </a:rPr>
              <a:t>N </a:t>
            </a:r>
            <a:r>
              <a:rPr lang="fa-IR" sz="2800" b="1" dirty="0">
                <a:solidFill>
                  <a:srgbClr val="0000CC"/>
                </a:solidFill>
                <a:latin typeface="megano-light"/>
                <a:cs typeface="B Nazanin" pitchFamily="2" charset="-78"/>
              </a:rPr>
              <a:t> نشان داده می شود یعنی </a:t>
            </a:r>
            <a:r>
              <a:rPr lang="en-US" sz="2800" b="1" dirty="0">
                <a:solidFill>
                  <a:srgbClr val="0000CC"/>
                </a:solidFill>
                <a:latin typeface="megano-light"/>
                <a:cs typeface="B Nazanin" pitchFamily="2" charset="-78"/>
              </a:rPr>
              <a:t>I/N.</a:t>
            </a:r>
          </a:p>
          <a:p>
            <a:pPr lvl="0" algn="just"/>
            <a:r>
              <a:rPr lang="fa-IR" sz="2800" b="1" dirty="0">
                <a:solidFill>
                  <a:srgbClr val="0000CC"/>
                </a:solidFill>
                <a:latin typeface="megano-light"/>
                <a:cs typeface="B Nazanin" pitchFamily="2" charset="-78"/>
              </a:rPr>
              <a:t>شاخص “رتبه مجالات سایمگو” نفوذ علمی یک مجله را با در نظر گرفتن دو عامل، تعداد استنادها و میزان اهمیت یا اعتبار مجلات استناد کننده، تعیین می کند. این میزان از تقسیم میانگین استنادهای وزن دهی شده در یک سال معین بر تعداد مقالات سه سال قبل محاسبه می شود.</a:t>
            </a:r>
          </a:p>
          <a:p>
            <a:pPr lvl="0" algn="l">
              <a:buNone/>
            </a:pPr>
            <a:endParaRPr lang="fa-IR" sz="2800" b="1" dirty="0">
              <a:solidFill>
                <a:srgbClr val="0000CC"/>
              </a:solidFill>
              <a:cs typeface="B Nazanin" pitchFamily="2" charset="-78"/>
            </a:endParaRPr>
          </a:p>
          <a:p>
            <a:endParaRPr lang="en-US" b="1" dirty="0">
              <a:solidFill>
                <a:srgbClr val="0000CC"/>
              </a:solidFill>
            </a:endParaRPr>
          </a:p>
        </p:txBody>
      </p:sp>
    </p:spTree>
    <p:extLst>
      <p:ext uri="{BB962C8B-B14F-4D97-AF65-F5344CB8AC3E}">
        <p14:creationId xmlns:p14="http://schemas.microsoft.com/office/powerpoint/2010/main" val="836918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342900" lvl="0" indent="-342900">
              <a:spcBef>
                <a:spcPct val="20000"/>
              </a:spcBef>
            </a:pPr>
            <a:r>
              <a:rPr lang="fa-IR" sz="2400" dirty="0">
                <a:solidFill>
                  <a:srgbClr val="CC6600"/>
                </a:solidFill>
                <a:latin typeface="megano-light"/>
                <a:ea typeface="+mn-ea"/>
                <a:cs typeface="B Titr" pitchFamily="2" charset="-78"/>
              </a:rPr>
              <a:t>به طور کلی نرمال سازی در این شاخص تحت تأثیر ۳ عامل مهم است:</a:t>
            </a:r>
            <a:br>
              <a:rPr lang="fa-IR" sz="2400" dirty="0">
                <a:solidFill>
                  <a:srgbClr val="CC6600"/>
                </a:solidFill>
                <a:latin typeface="megano-light"/>
                <a:ea typeface="+mn-ea"/>
                <a:cs typeface="B Titr" pitchFamily="2" charset="-78"/>
              </a:rPr>
            </a:br>
            <a:endParaRPr lang="en-US" dirty="0">
              <a:solidFill>
                <a:srgbClr val="CC6600"/>
              </a:solidFill>
              <a:cs typeface="B Titr" pitchFamily="2" charset="-78"/>
            </a:endParaRPr>
          </a:p>
        </p:txBody>
      </p:sp>
      <p:sp>
        <p:nvSpPr>
          <p:cNvPr id="3" name="Content Placeholder 2"/>
          <p:cNvSpPr>
            <a:spLocks noGrp="1"/>
          </p:cNvSpPr>
          <p:nvPr>
            <p:ph idx="1"/>
          </p:nvPr>
        </p:nvSpPr>
        <p:spPr/>
        <p:txBody>
          <a:bodyPr>
            <a:normAutofit/>
          </a:bodyPr>
          <a:lstStyle/>
          <a:p>
            <a:pPr lvl="0" algn="just">
              <a:buFont typeface="Arial"/>
              <a:buChar char="•"/>
            </a:pPr>
            <a:r>
              <a:rPr lang="fa-IR" sz="4000" b="1" dirty="0">
                <a:solidFill>
                  <a:srgbClr val="0000CC"/>
                </a:solidFill>
                <a:latin typeface="megano-light"/>
                <a:cs typeface="B Nazanin" pitchFamily="2" charset="-78"/>
              </a:rPr>
              <a:t>پوشش پایگاه محاسبه کننده (میزان مجلات نمایه شده در اسکوپوس)</a:t>
            </a:r>
          </a:p>
          <a:p>
            <a:pPr lvl="0" algn="just">
              <a:buFont typeface="Arial"/>
              <a:buChar char="•"/>
            </a:pPr>
            <a:r>
              <a:rPr lang="fa-IR" sz="4000" b="1" dirty="0">
                <a:solidFill>
                  <a:srgbClr val="0000CC"/>
                </a:solidFill>
                <a:latin typeface="megano-light"/>
                <a:cs typeface="B Nazanin" pitchFamily="2" charset="-78"/>
              </a:rPr>
              <a:t> تعداد مقالات منتشره در این مجلات و تعداد استنادهای دریافتی هر مقاله،</a:t>
            </a:r>
          </a:p>
          <a:p>
            <a:pPr lvl="0" algn="just">
              <a:buFont typeface="Arial"/>
              <a:buChar char="•"/>
            </a:pPr>
            <a:r>
              <a:rPr lang="fa-IR" sz="4000" b="1" dirty="0">
                <a:solidFill>
                  <a:srgbClr val="0000CC"/>
                </a:solidFill>
                <a:latin typeface="megano-light"/>
                <a:cs typeface="B Nazanin" pitchFamily="2" charset="-78"/>
              </a:rPr>
              <a:t>پرستیژ و کیفیت مجلات.</a:t>
            </a:r>
          </a:p>
          <a:p>
            <a:endParaRPr lang="en-US" sz="4800" b="1" dirty="0">
              <a:solidFill>
                <a:srgbClr val="0000CC"/>
              </a:solidFill>
              <a:cs typeface="B Nazanin" pitchFamily="2" charset="-78"/>
            </a:endParaRPr>
          </a:p>
        </p:txBody>
      </p:sp>
    </p:spTree>
    <p:extLst>
      <p:ext uri="{BB962C8B-B14F-4D97-AF65-F5344CB8AC3E}">
        <p14:creationId xmlns:p14="http://schemas.microsoft.com/office/powerpoint/2010/main" val="23657974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098" name="Picture 2"/>
          <p:cNvPicPr>
            <a:picLocks noChangeAspect="1" noChangeArrowheads="1"/>
          </p:cNvPicPr>
          <p:nvPr/>
        </p:nvPicPr>
        <p:blipFill>
          <a:blip r:embed="rId2"/>
          <a:srcRect/>
          <a:stretch>
            <a:fillRect/>
          </a:stretch>
        </p:blipFill>
        <p:spPr bwMode="auto">
          <a:xfrm>
            <a:off x="571472" y="285728"/>
            <a:ext cx="7929618" cy="1857388"/>
          </a:xfrm>
          <a:prstGeom prst="rect">
            <a:avLst/>
          </a:prstGeom>
          <a:noFill/>
          <a:ln w="9525">
            <a:noFill/>
            <a:miter lim="800000"/>
            <a:headEnd/>
            <a:tailEnd/>
          </a:ln>
          <a:effectLst/>
        </p:spPr>
      </p:pic>
      <p:pic>
        <p:nvPicPr>
          <p:cNvPr id="4099" name="Picture 3"/>
          <p:cNvPicPr>
            <a:picLocks noGrp="1" noChangeAspect="1" noChangeArrowheads="1"/>
          </p:cNvPicPr>
          <p:nvPr>
            <p:ph idx="1"/>
          </p:nvPr>
        </p:nvPicPr>
        <p:blipFill>
          <a:blip r:embed="rId3"/>
          <a:srcRect/>
          <a:stretch>
            <a:fillRect/>
          </a:stretch>
        </p:blipFill>
        <p:spPr bwMode="auto">
          <a:xfrm>
            <a:off x="500034" y="2714620"/>
            <a:ext cx="8072494" cy="3714776"/>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74638"/>
            <a:ext cx="8501122" cy="1143000"/>
          </a:xfrm>
        </p:spPr>
        <p:txBody>
          <a:bodyPr>
            <a:noAutofit/>
          </a:bodyPr>
          <a:lstStyle/>
          <a:p>
            <a:r>
              <a:rPr lang="en-US" sz="3600" dirty="0"/>
              <a:t> </a:t>
            </a:r>
            <a:br>
              <a:rPr lang="en-US" sz="3600" dirty="0"/>
            </a:br>
            <a:r>
              <a:rPr lang="en-US" sz="3600" b="1" dirty="0"/>
              <a:t>SNIP (Source Normalized Impact per Paper)</a:t>
            </a:r>
            <a:br>
              <a:rPr lang="en-US" sz="3600" b="1" dirty="0"/>
            </a:br>
            <a:endParaRPr lang="fa-IR" sz="3600" dirty="0"/>
          </a:p>
        </p:txBody>
      </p:sp>
      <p:sp>
        <p:nvSpPr>
          <p:cNvPr id="3" name="Content Placeholder 2"/>
          <p:cNvSpPr>
            <a:spLocks noGrp="1"/>
          </p:cNvSpPr>
          <p:nvPr>
            <p:ph idx="1"/>
          </p:nvPr>
        </p:nvSpPr>
        <p:spPr>
          <a:xfrm>
            <a:off x="457200" y="1600200"/>
            <a:ext cx="8401080" cy="4525963"/>
          </a:xfrm>
        </p:spPr>
        <p:txBody>
          <a:bodyPr>
            <a:noAutofit/>
          </a:bodyPr>
          <a:lstStyle/>
          <a:p>
            <a:pPr algn="l">
              <a:buNone/>
            </a:pPr>
            <a:r>
              <a:rPr lang="en-US" sz="2400" b="1" dirty="0">
                <a:solidFill>
                  <a:srgbClr val="0000CC"/>
                </a:solidFill>
              </a:rPr>
              <a:t>— Measures contextual citation impact by ‘normalizing’</a:t>
            </a:r>
          </a:p>
          <a:p>
            <a:pPr algn="l">
              <a:buNone/>
            </a:pPr>
            <a:r>
              <a:rPr lang="en-US" sz="2400" b="1" dirty="0">
                <a:solidFill>
                  <a:srgbClr val="0000CC"/>
                </a:solidFill>
              </a:rPr>
              <a:t>citation values</a:t>
            </a:r>
          </a:p>
          <a:p>
            <a:pPr algn="l">
              <a:buNone/>
            </a:pPr>
            <a:r>
              <a:rPr lang="en-US" sz="2400" b="1" dirty="0">
                <a:solidFill>
                  <a:srgbClr val="0000CC"/>
                </a:solidFill>
              </a:rPr>
              <a:t>— Takes a research field’s citation frequency into</a:t>
            </a:r>
          </a:p>
          <a:p>
            <a:pPr algn="l">
              <a:buNone/>
            </a:pPr>
            <a:r>
              <a:rPr lang="en-US" sz="2400" b="1" dirty="0">
                <a:solidFill>
                  <a:srgbClr val="0000CC"/>
                </a:solidFill>
              </a:rPr>
              <a:t>account</a:t>
            </a:r>
          </a:p>
          <a:p>
            <a:pPr algn="l">
              <a:buNone/>
            </a:pPr>
            <a:r>
              <a:rPr lang="en-US" sz="2400" b="1" dirty="0">
                <a:solidFill>
                  <a:srgbClr val="0000CC"/>
                </a:solidFill>
              </a:rPr>
              <a:t>— Considers immediacy - how quickly a paper is likely</a:t>
            </a:r>
          </a:p>
          <a:p>
            <a:pPr algn="l">
              <a:buNone/>
            </a:pPr>
            <a:r>
              <a:rPr lang="en-US" sz="2400" b="1" dirty="0">
                <a:solidFill>
                  <a:srgbClr val="0000CC"/>
                </a:solidFill>
              </a:rPr>
              <a:t>to have an impact in a given field</a:t>
            </a:r>
          </a:p>
          <a:p>
            <a:pPr algn="l">
              <a:buNone/>
            </a:pPr>
            <a:r>
              <a:rPr lang="en-US" sz="2400" b="1" dirty="0">
                <a:solidFill>
                  <a:srgbClr val="0000CC"/>
                </a:solidFill>
              </a:rPr>
              <a:t>— Accounts for how well the field is covered by the</a:t>
            </a:r>
          </a:p>
          <a:p>
            <a:pPr algn="l">
              <a:buNone/>
            </a:pPr>
            <a:r>
              <a:rPr lang="en-US" sz="2400" b="1" dirty="0">
                <a:solidFill>
                  <a:srgbClr val="0000CC"/>
                </a:solidFill>
              </a:rPr>
              <a:t>underlying database</a:t>
            </a:r>
          </a:p>
          <a:p>
            <a:pPr algn="l">
              <a:buNone/>
            </a:pPr>
            <a:r>
              <a:rPr lang="en-US" sz="2400" b="1" dirty="0">
                <a:solidFill>
                  <a:srgbClr val="0000CC"/>
                </a:solidFill>
              </a:rPr>
              <a:t>— Calculates without use of a journal’s subject classification</a:t>
            </a:r>
          </a:p>
          <a:p>
            <a:pPr algn="l">
              <a:buNone/>
            </a:pPr>
            <a:r>
              <a:rPr lang="en-US" sz="2400" b="1" dirty="0">
                <a:solidFill>
                  <a:srgbClr val="0000CC"/>
                </a:solidFill>
              </a:rPr>
              <a:t>to avoid delimitation</a:t>
            </a:r>
          </a:p>
          <a:p>
            <a:pPr algn="l">
              <a:buNone/>
            </a:pPr>
            <a:r>
              <a:rPr lang="en-US" sz="2400" b="1" dirty="0">
                <a:solidFill>
                  <a:srgbClr val="0000CC"/>
                </a:solidFill>
              </a:rPr>
              <a:t>— Counters any potential for editorial manipulation</a:t>
            </a:r>
            <a:endParaRPr lang="fa-IR" sz="2400" b="1" dirty="0">
              <a:solidFill>
                <a:srgbClr val="0000CC"/>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rgbClr val="FF0000"/>
                </a:solidFill>
              </a:rPr>
              <a:t>Calculation of SNIP:</a:t>
            </a:r>
            <a:endParaRPr lang="fa-IR" sz="4800" b="1" dirty="0">
              <a:solidFill>
                <a:srgbClr val="FF0000"/>
              </a:solidFill>
            </a:endParaRPr>
          </a:p>
        </p:txBody>
      </p:sp>
      <p:sp>
        <p:nvSpPr>
          <p:cNvPr id="3" name="Content Placeholder 2"/>
          <p:cNvSpPr>
            <a:spLocks noGrp="1"/>
          </p:cNvSpPr>
          <p:nvPr>
            <p:ph idx="1"/>
          </p:nvPr>
        </p:nvSpPr>
        <p:spPr/>
        <p:txBody>
          <a:bodyPr/>
          <a:lstStyle/>
          <a:p>
            <a:endParaRPr lang="fa-IR" dirty="0"/>
          </a:p>
        </p:txBody>
      </p:sp>
      <p:pic>
        <p:nvPicPr>
          <p:cNvPr id="5122" name="Picture 2"/>
          <p:cNvPicPr>
            <a:picLocks noChangeAspect="1" noChangeArrowheads="1"/>
          </p:cNvPicPr>
          <p:nvPr/>
        </p:nvPicPr>
        <p:blipFill>
          <a:blip r:embed="rId2"/>
          <a:srcRect/>
          <a:stretch>
            <a:fillRect/>
          </a:stretch>
        </p:blipFill>
        <p:spPr bwMode="auto">
          <a:xfrm>
            <a:off x="428596" y="1643050"/>
            <a:ext cx="8286808" cy="4429156"/>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normAutofit fontScale="90000"/>
          </a:bodyPr>
          <a:lstStyle/>
          <a:p>
            <a:pPr algn="r"/>
            <a:r>
              <a:rPr lang="fa-IR" sz="4800" dirty="0">
                <a:solidFill>
                  <a:schemeClr val="accent6">
                    <a:lumMod val="50000"/>
                  </a:schemeClr>
                </a:solidFill>
                <a:cs typeface="Titr" pitchFamily="2" charset="-78"/>
              </a:rPr>
              <a:t>شاخص جی ایندکس، </a:t>
            </a:r>
            <a:r>
              <a:rPr lang="en-US" sz="7300" b="1" dirty="0">
                <a:solidFill>
                  <a:schemeClr val="accent6">
                    <a:lumMod val="50000"/>
                  </a:schemeClr>
                </a:solidFill>
                <a:latin typeface="Angsana New" pitchFamily="18" charset="-34"/>
                <a:cs typeface="Angsana New" pitchFamily="18" charset="-34"/>
              </a:rPr>
              <a:t>G-Index</a:t>
            </a:r>
            <a:endParaRPr lang="fa-IR" sz="4800" b="1" dirty="0">
              <a:solidFill>
                <a:schemeClr val="accent6">
                  <a:lumMod val="50000"/>
                </a:schemeClr>
              </a:solidFill>
              <a:latin typeface="Angsana New" pitchFamily="18" charset="-34"/>
            </a:endParaRPr>
          </a:p>
        </p:txBody>
      </p:sp>
      <p:sp>
        <p:nvSpPr>
          <p:cNvPr id="3" name="Content Placeholder 2"/>
          <p:cNvSpPr>
            <a:spLocks noGrp="1"/>
          </p:cNvSpPr>
          <p:nvPr>
            <p:ph idx="1"/>
          </p:nvPr>
        </p:nvSpPr>
        <p:spPr>
          <a:xfrm>
            <a:off x="457200" y="1600200"/>
            <a:ext cx="8229600" cy="4900634"/>
          </a:xfrm>
        </p:spPr>
        <p:txBody>
          <a:bodyPr>
            <a:normAutofit/>
          </a:bodyPr>
          <a:lstStyle/>
          <a:p>
            <a:r>
              <a:rPr lang="ar-SA" dirty="0">
                <a:solidFill>
                  <a:srgbClr val="000066"/>
                </a:solidFill>
                <a:cs typeface="Titr" pitchFamily="2" charset="-78"/>
              </a:rPr>
              <a:t>در سال ۲۰۰۶ برای تکمیل عملکرد شاخص </a:t>
            </a:r>
            <a:r>
              <a:rPr lang="en-US" dirty="0">
                <a:solidFill>
                  <a:srgbClr val="000066"/>
                </a:solidFill>
                <a:cs typeface="Titr" pitchFamily="2" charset="-78"/>
              </a:rPr>
              <a:t>h</a:t>
            </a:r>
            <a:r>
              <a:rPr lang="ar-SA" dirty="0">
                <a:solidFill>
                  <a:srgbClr val="000066"/>
                </a:solidFill>
                <a:cs typeface="Titr" pitchFamily="2" charset="-78"/>
              </a:rPr>
              <a:t>این شاخص توسط دانشمندی بلژیکی</a:t>
            </a:r>
            <a:r>
              <a:rPr lang="fa-IR" dirty="0">
                <a:solidFill>
                  <a:srgbClr val="000066"/>
                </a:solidFill>
                <a:cs typeface="Titr" pitchFamily="2" charset="-78"/>
              </a:rPr>
              <a:t> بنام لئو اگه </a:t>
            </a:r>
            <a:r>
              <a:rPr lang="ar-SA" dirty="0">
                <a:solidFill>
                  <a:srgbClr val="000066"/>
                </a:solidFill>
                <a:cs typeface="Titr" pitchFamily="2" charset="-78"/>
              </a:rPr>
              <a:t>معرفی گردید.</a:t>
            </a:r>
            <a:endParaRPr lang="fa-IR" dirty="0">
              <a:solidFill>
                <a:srgbClr val="000066"/>
              </a:solidFill>
              <a:cs typeface="Titr" pitchFamily="2" charset="-78"/>
            </a:endParaRPr>
          </a:p>
          <a:p>
            <a:pPr>
              <a:buNone/>
            </a:pPr>
            <a:r>
              <a:rPr lang="ar-SA" dirty="0">
                <a:solidFill>
                  <a:srgbClr val="000066"/>
                </a:solidFill>
                <a:cs typeface="Titr" pitchFamily="2" charset="-78"/>
              </a:rPr>
              <a:t>شاخص </a:t>
            </a:r>
            <a:r>
              <a:rPr lang="en-US" dirty="0">
                <a:solidFill>
                  <a:srgbClr val="000066"/>
                </a:solidFill>
                <a:cs typeface="Titr" pitchFamily="2" charset="-78"/>
              </a:rPr>
              <a:t>G</a:t>
            </a:r>
            <a:r>
              <a:rPr lang="ar-SA" dirty="0">
                <a:solidFill>
                  <a:srgbClr val="000066"/>
                </a:solidFill>
                <a:cs typeface="Titr" pitchFamily="2" charset="-78"/>
              </a:rPr>
              <a:t>یک محقق عبارت است از </a:t>
            </a:r>
            <a:r>
              <a:rPr lang="en-US" dirty="0">
                <a:solidFill>
                  <a:srgbClr val="000066"/>
                </a:solidFill>
                <a:cs typeface="Titr" pitchFamily="2" charset="-78"/>
              </a:rPr>
              <a:t>G</a:t>
            </a:r>
            <a:r>
              <a:rPr lang="ar-SA" dirty="0">
                <a:solidFill>
                  <a:srgbClr val="000066"/>
                </a:solidFill>
                <a:cs typeface="Titr" pitchFamily="2" charset="-78"/>
              </a:rPr>
              <a:t>تعداداز مقالات وی که مجموع استنادات به مقالات کوچکتر مساوی </a:t>
            </a:r>
            <a:r>
              <a:rPr lang="en-US" dirty="0">
                <a:solidFill>
                  <a:srgbClr val="000066"/>
                </a:solidFill>
                <a:cs typeface="Titr" pitchFamily="2" charset="-78"/>
              </a:rPr>
              <a:t>G</a:t>
            </a:r>
            <a:r>
              <a:rPr lang="ar-SA" dirty="0">
                <a:solidFill>
                  <a:srgbClr val="000066"/>
                </a:solidFill>
                <a:cs typeface="Titr" pitchFamily="2" charset="-78"/>
              </a:rPr>
              <a:t>، تقریبا مساوی </a:t>
            </a:r>
            <a:r>
              <a:rPr lang="en-US" dirty="0">
                <a:solidFill>
                  <a:srgbClr val="000066"/>
                </a:solidFill>
                <a:cs typeface="Titr" pitchFamily="2" charset="-78"/>
              </a:rPr>
              <a:t>G2</a:t>
            </a:r>
            <a:r>
              <a:rPr lang="ar-SA" dirty="0">
                <a:solidFill>
                  <a:srgbClr val="000066"/>
                </a:solidFill>
                <a:cs typeface="Titr" pitchFamily="2" charset="-78"/>
              </a:rPr>
              <a:t> باشد. چنانچه مقالات را به ترتیب میزان استناد از زیاد به کم (نزولی) مرتب کنیم، جایی که تعداد مجموع استنادات تقریبا مساوی مجذور تعداد مقالات باشد، در آن ردیف، تعداد مقاله بیانگر شاخص </a:t>
            </a:r>
            <a:r>
              <a:rPr lang="en-US" dirty="0">
                <a:solidFill>
                  <a:srgbClr val="000066"/>
                </a:solidFill>
                <a:cs typeface="Titr" pitchFamily="2" charset="-78"/>
              </a:rPr>
              <a:t>G</a:t>
            </a:r>
            <a:r>
              <a:rPr lang="ar-SA" dirty="0">
                <a:solidFill>
                  <a:srgbClr val="000066"/>
                </a:solidFill>
                <a:cs typeface="Titr" pitchFamily="2" charset="-78"/>
              </a:rPr>
              <a:t> خواهد بود. </a:t>
            </a:r>
            <a:endParaRPr lang="fa-IR" dirty="0">
              <a:solidFill>
                <a:srgbClr val="000066"/>
              </a:solidFill>
              <a:cs typeface="Titr" pitchFamily="2" charset="-78"/>
            </a:endParaRPr>
          </a:p>
          <a:p>
            <a:pPr>
              <a:buNone/>
            </a:pPr>
            <a:r>
              <a:rPr lang="ar-SA" dirty="0">
                <a:solidFill>
                  <a:srgbClr val="000066"/>
                </a:solidFill>
                <a:cs typeface="Titr" pitchFamily="2" charset="-78"/>
              </a:rPr>
              <a:t>با توجه و دقت در نحوه محاسبه </a:t>
            </a:r>
            <a:r>
              <a:rPr lang="en-US" dirty="0">
                <a:solidFill>
                  <a:srgbClr val="000066"/>
                </a:solidFill>
                <a:cs typeface="Titr" pitchFamily="2" charset="-78"/>
              </a:rPr>
              <a:t>G-Index</a:t>
            </a:r>
            <a:r>
              <a:rPr lang="ar-SA" dirty="0">
                <a:solidFill>
                  <a:srgbClr val="000066"/>
                </a:solidFill>
                <a:cs typeface="Titr" pitchFamily="2" charset="-78"/>
              </a:rPr>
              <a:t> در می یابیم که میزان </a:t>
            </a:r>
            <a:r>
              <a:rPr lang="en-US" dirty="0">
                <a:solidFill>
                  <a:srgbClr val="000066"/>
                </a:solidFill>
                <a:cs typeface="Titr" pitchFamily="2" charset="-78"/>
              </a:rPr>
              <a:t>G-Index</a:t>
            </a:r>
            <a:r>
              <a:rPr lang="ar-SA" dirty="0">
                <a:solidFill>
                  <a:srgbClr val="000066"/>
                </a:solidFill>
                <a:cs typeface="Titr" pitchFamily="2" charset="-78"/>
              </a:rPr>
              <a:t> هیچ وقت کمتر از </a:t>
            </a:r>
            <a:r>
              <a:rPr lang="en-US" dirty="0">
                <a:solidFill>
                  <a:srgbClr val="000066"/>
                </a:solidFill>
                <a:cs typeface="Titr" pitchFamily="2" charset="-78"/>
              </a:rPr>
              <a:t>H-Index</a:t>
            </a:r>
            <a:r>
              <a:rPr lang="ar-SA" dirty="0">
                <a:solidFill>
                  <a:srgbClr val="000066"/>
                </a:solidFill>
                <a:cs typeface="Titr" pitchFamily="2" charset="-78"/>
              </a:rPr>
              <a:t> نخواهد بود</a:t>
            </a:r>
            <a:r>
              <a:rPr lang="fa-IR" dirty="0">
                <a:solidFill>
                  <a:srgbClr val="000066"/>
                </a:solidFill>
                <a:cs typeface="Titr" pitchFamily="2" charset="-78"/>
              </a:rPr>
              <a:t>.</a:t>
            </a:r>
            <a:endParaRPr lang="en-US" dirty="0">
              <a:solidFill>
                <a:srgbClr val="000066"/>
              </a:solidFill>
              <a:cs typeface="Titr" pitchFamily="2" charset="-78"/>
            </a:endParaRPr>
          </a:p>
          <a:p>
            <a:endParaRPr lang="fa-IR" dirty="0">
              <a:solidFill>
                <a:srgbClr val="000066"/>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3786182" y="371475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ctrTitle"/>
          </p:nvPr>
        </p:nvSpPr>
        <p:spPr/>
        <p:txBody>
          <a:bodyPr/>
          <a:lstStyle/>
          <a:p>
            <a:endParaRPr lang="fa-IR"/>
          </a:p>
        </p:txBody>
      </p:sp>
      <p:sp>
        <p:nvSpPr>
          <p:cNvPr id="3" name="Subtitle 2"/>
          <p:cNvSpPr>
            <a:spLocks noGrp="1"/>
          </p:cNvSpPr>
          <p:nvPr>
            <p:ph type="subTitle" idx="1"/>
          </p:nvPr>
        </p:nvSpPr>
        <p:spPr/>
        <p:txBody>
          <a:bodyPr/>
          <a:lstStyle/>
          <a:p>
            <a:endParaRPr lang="fa-IR"/>
          </a:p>
        </p:txBody>
      </p:sp>
      <p:pic>
        <p:nvPicPr>
          <p:cNvPr id="1027" name="Picture 3"/>
          <p:cNvPicPr>
            <a:picLocks noChangeAspect="1" noChangeArrowheads="1"/>
          </p:cNvPicPr>
          <p:nvPr/>
        </p:nvPicPr>
        <p:blipFill>
          <a:blip r:embed="rId2"/>
          <a:srcRect/>
          <a:stretch>
            <a:fillRect/>
          </a:stretch>
        </p:blipFill>
        <p:spPr bwMode="auto">
          <a:xfrm>
            <a:off x="142844" y="214290"/>
            <a:ext cx="8715436" cy="6643710"/>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6">
                    <a:lumMod val="50000"/>
                  </a:schemeClr>
                </a:solidFill>
                <a:cs typeface="Titr" pitchFamily="2" charset="-78"/>
              </a:rPr>
              <a:t>شاخص متیو (ارزش متیو)،</a:t>
            </a:r>
            <a:r>
              <a:rPr lang="en-US" dirty="0">
                <a:solidFill>
                  <a:schemeClr val="accent6">
                    <a:lumMod val="50000"/>
                  </a:schemeClr>
                </a:solidFill>
                <a:cs typeface="Titr" pitchFamily="2" charset="-78"/>
              </a:rPr>
              <a:t>Matthew</a:t>
            </a:r>
            <a:endParaRPr lang="fa-IR" dirty="0"/>
          </a:p>
        </p:txBody>
      </p:sp>
      <p:sp>
        <p:nvSpPr>
          <p:cNvPr id="3" name="Content Placeholder 2"/>
          <p:cNvSpPr>
            <a:spLocks noGrp="1"/>
          </p:cNvSpPr>
          <p:nvPr>
            <p:ph idx="1"/>
          </p:nvPr>
        </p:nvSpPr>
        <p:spPr/>
        <p:txBody>
          <a:bodyPr>
            <a:normAutofit/>
          </a:bodyPr>
          <a:lstStyle/>
          <a:p>
            <a:pPr>
              <a:buNone/>
            </a:pPr>
            <a:r>
              <a:rPr lang="fa-IR" sz="4000" dirty="0">
                <a:solidFill>
                  <a:srgbClr val="000066"/>
                </a:solidFill>
                <a:cs typeface="Titr" pitchFamily="2" charset="-78"/>
              </a:rPr>
              <a:t>یکی از شاخصهای جدید علم­سنجی است که توسط موییج در سال 2006 معرفی شد. </a:t>
            </a:r>
            <a:endParaRPr lang="en-US" sz="4000" dirty="0">
              <a:solidFill>
                <a:srgbClr val="000066"/>
              </a:solidFill>
              <a:cs typeface="Titr" pitchFamily="2" charset="-78"/>
            </a:endParaRPr>
          </a:p>
          <a:p>
            <a:pPr>
              <a:buNone/>
            </a:pPr>
            <a:r>
              <a:rPr lang="fa-IR" sz="4000" dirty="0">
                <a:solidFill>
                  <a:srgbClr val="000066"/>
                </a:solidFill>
                <a:cs typeface="Titr" pitchFamily="2" charset="-78"/>
              </a:rPr>
              <a:t>در واقع شکل اصلاح شده ضریب تأثیر است که آن را در یک دوره پنج ساله و در  موضوعی خاص محاسبه میکند.</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normAutofit/>
          </a:bodyPr>
          <a:lstStyle/>
          <a:p>
            <a:r>
              <a:rPr lang="fa-IR" dirty="0">
                <a:solidFill>
                  <a:schemeClr val="accent6">
                    <a:lumMod val="50000"/>
                  </a:schemeClr>
                </a:solidFill>
                <a:cs typeface="Titr" pitchFamily="2" charset="-78"/>
              </a:rPr>
              <a:t>نحوه محاسبه شاخص متیو:</a:t>
            </a:r>
            <a:endParaRPr lang="fa-IR" dirty="0">
              <a:solidFill>
                <a:schemeClr val="accent6">
                  <a:lumMod val="50000"/>
                </a:schemeClr>
              </a:solidFill>
            </a:endParaRPr>
          </a:p>
        </p:txBody>
      </p:sp>
      <p:sp>
        <p:nvSpPr>
          <p:cNvPr id="3" name="Content Placeholder 2"/>
          <p:cNvSpPr>
            <a:spLocks noGrp="1"/>
          </p:cNvSpPr>
          <p:nvPr>
            <p:ph idx="1"/>
          </p:nvPr>
        </p:nvSpPr>
        <p:spPr>
          <a:xfrm>
            <a:off x="457200" y="1428736"/>
            <a:ext cx="8229600" cy="5072098"/>
          </a:xfrm>
        </p:spPr>
        <p:txBody>
          <a:bodyPr>
            <a:normAutofit/>
          </a:bodyPr>
          <a:lstStyle/>
          <a:p>
            <a:pPr>
              <a:buNone/>
            </a:pPr>
            <a:r>
              <a:rPr lang="ar-SA" dirty="0">
                <a:solidFill>
                  <a:srgbClr val="000066"/>
                </a:solidFill>
                <a:cs typeface="Titr" pitchFamily="2" charset="-78"/>
              </a:rPr>
              <a:t>نحوه محاسبه ارزش متیو بدین صورت است </a:t>
            </a:r>
            <a:r>
              <a:rPr lang="fa-IR" dirty="0">
                <a:solidFill>
                  <a:srgbClr val="000066"/>
                </a:solidFill>
                <a:cs typeface="Titr" pitchFamily="2" charset="-78"/>
              </a:rPr>
              <a:t>که </a:t>
            </a:r>
            <a:r>
              <a:rPr lang="ar-SA" dirty="0">
                <a:solidFill>
                  <a:srgbClr val="000066"/>
                </a:solidFill>
                <a:cs typeface="Titr" pitchFamily="2" charset="-78"/>
              </a:rPr>
              <a:t>تعداد </a:t>
            </a:r>
            <a:endParaRPr lang="fa-IR" dirty="0">
              <a:solidFill>
                <a:srgbClr val="000066"/>
              </a:solidFill>
              <a:cs typeface="Titr" pitchFamily="2" charset="-78"/>
            </a:endParaRPr>
          </a:p>
          <a:p>
            <a:pPr>
              <a:buNone/>
            </a:pPr>
            <a:r>
              <a:rPr lang="ar-SA" dirty="0">
                <a:solidFill>
                  <a:srgbClr val="000066"/>
                </a:solidFill>
                <a:cs typeface="Titr" pitchFamily="2" charset="-78"/>
              </a:rPr>
              <a:t>استناد ها به مقاله های یک مجله در یک دوره پنج ساله را به تعداد مقاله های همان مجله  و در همان دوره (پنج ساله) تقسیم می کند و عدد به دست آمده را با همین نسبت ها در کل حوزه مورد پژوهش می سنجد. </a:t>
            </a:r>
            <a:endParaRPr lang="en-US" dirty="0">
              <a:solidFill>
                <a:srgbClr val="000066"/>
              </a:solidFill>
              <a:cs typeface="Titr" pitchFamily="2" charset="-78"/>
            </a:endParaRPr>
          </a:p>
          <a:p>
            <a:pPr>
              <a:buNone/>
            </a:pPr>
            <a:r>
              <a:rPr lang="en-US" dirty="0">
                <a:solidFill>
                  <a:srgbClr val="000066"/>
                </a:solidFill>
                <a:cs typeface="Titr" pitchFamily="2" charset="-78"/>
              </a:rPr>
              <a:t>A</a:t>
            </a:r>
            <a:r>
              <a:rPr lang="ar-SA" dirty="0">
                <a:solidFill>
                  <a:srgbClr val="000066"/>
                </a:solidFill>
                <a:cs typeface="Titr" pitchFamily="2" charset="-78"/>
              </a:rPr>
              <a:t>= تعداد استناد ها به مقاله های یک مجله در یک دوره پنج ساله</a:t>
            </a:r>
            <a:endParaRPr lang="en-US" dirty="0">
              <a:solidFill>
                <a:srgbClr val="000066"/>
              </a:solidFill>
              <a:cs typeface="Titr" pitchFamily="2" charset="-78"/>
            </a:endParaRPr>
          </a:p>
          <a:p>
            <a:pPr>
              <a:buNone/>
            </a:pPr>
            <a:r>
              <a:rPr lang="en-US" dirty="0">
                <a:solidFill>
                  <a:srgbClr val="000066"/>
                </a:solidFill>
                <a:cs typeface="Titr" pitchFamily="2" charset="-78"/>
              </a:rPr>
              <a:t>B</a:t>
            </a:r>
            <a:r>
              <a:rPr lang="ar-SA" dirty="0">
                <a:solidFill>
                  <a:srgbClr val="000066"/>
                </a:solidFill>
                <a:cs typeface="Titr" pitchFamily="2" charset="-78"/>
              </a:rPr>
              <a:t> = تعداد کل مقاله های منتشره در همان مجله و در همان دوره زمانی</a:t>
            </a:r>
            <a:endParaRPr lang="en-US" dirty="0">
              <a:solidFill>
                <a:srgbClr val="000066"/>
              </a:solidFill>
              <a:cs typeface="Titr" pitchFamily="2" charset="-78"/>
            </a:endParaRPr>
          </a:p>
          <a:p>
            <a:pPr>
              <a:buNone/>
            </a:pPr>
            <a:r>
              <a:rPr lang="en-US" dirty="0">
                <a:solidFill>
                  <a:srgbClr val="000066"/>
                </a:solidFill>
                <a:cs typeface="Titr" pitchFamily="2" charset="-78"/>
              </a:rPr>
              <a:t>C</a:t>
            </a:r>
            <a:r>
              <a:rPr lang="ar-SA" dirty="0">
                <a:solidFill>
                  <a:srgbClr val="000066"/>
                </a:solidFill>
                <a:cs typeface="Titr" pitchFamily="2" charset="-78"/>
              </a:rPr>
              <a:t> = تعداد کل استناد های دریافت شده در حوزه پژوهشی خاص</a:t>
            </a:r>
            <a:endParaRPr lang="en-US" dirty="0">
              <a:solidFill>
                <a:srgbClr val="000066"/>
              </a:solidFill>
              <a:cs typeface="Titr" pitchFamily="2" charset="-78"/>
            </a:endParaRPr>
          </a:p>
          <a:p>
            <a:pPr>
              <a:buNone/>
            </a:pPr>
            <a:r>
              <a:rPr lang="en-US" dirty="0">
                <a:solidFill>
                  <a:srgbClr val="000066"/>
                </a:solidFill>
                <a:cs typeface="Titr" pitchFamily="2" charset="-78"/>
              </a:rPr>
              <a:t>D</a:t>
            </a:r>
            <a:r>
              <a:rPr lang="ar-SA" dirty="0">
                <a:solidFill>
                  <a:srgbClr val="000066"/>
                </a:solidFill>
                <a:cs typeface="Titr" pitchFamily="2" charset="-78"/>
              </a:rPr>
              <a:t> = تعداد کل مقاله های این حوزه       </a:t>
            </a:r>
            <a:endParaRPr lang="en-US" dirty="0">
              <a:solidFill>
                <a:srgbClr val="000066"/>
              </a:solidFill>
              <a:cs typeface="Titr" pitchFamily="2" charset="-78"/>
            </a:endParaRPr>
          </a:p>
          <a:p>
            <a:pPr>
              <a:buNone/>
            </a:pPr>
            <a:endParaRPr lang="fa-IR" dirty="0">
              <a:solidFill>
                <a:srgbClr val="000066"/>
              </a:solidFill>
              <a:cs typeface="Tit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6"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0" end="0"/>
                                            </p:txEl>
                                          </p:spTgt>
                                        </p:tgtEl>
                                        <p:attrNameLst>
                                          <p:attrName>ppt_w</p:attrName>
                                        </p:attrNameLst>
                                      </p:cBhvr>
                                      <p:tavLst>
                                        <p:tav tm="0">
                                          <p:val>
                                            <p:fltVal val="0"/>
                                          </p:val>
                                        </p:tav>
                                        <p:tav tm="100000">
                                          <p:val>
                                            <p:strVal val="#ppt_w"/>
                                          </p:val>
                                        </p:tav>
                                      </p:tavLst>
                                    </p:anim>
                                  </p:childTnLst>
                                </p:cTn>
                              </p:par>
                              <p:par>
                                <p:cTn id="18" presetID="35"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2000"/>
                                        <p:tgtEl>
                                          <p:spTgt spid="3">
                                            <p:txEl>
                                              <p:pRg st="1" end="1"/>
                                            </p:txEl>
                                          </p:spTgt>
                                        </p:tgtEl>
                                      </p:cBhvr>
                                    </p:animEffect>
                                    <p:anim calcmode="lin" valueType="num">
                                      <p:cBhvr>
                                        <p:cTn id="21"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2"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2000" fill="hold"/>
                                        <p:tgtEl>
                                          <p:spTgt spid="3">
                                            <p:txEl>
                                              <p:pRg st="1" end="1"/>
                                            </p:txEl>
                                          </p:spTgt>
                                        </p:tgtEl>
                                        <p:attrNameLst>
                                          <p:attrName>ppt_w</p:attrName>
                                        </p:attrNameLst>
                                      </p:cBhvr>
                                      <p:tavLst>
                                        <p:tav tm="0">
                                          <p:val>
                                            <p:fltVal val="0"/>
                                          </p:val>
                                        </p:tav>
                                        <p:tav tm="100000">
                                          <p:val>
                                            <p:strVal val="#ppt_w"/>
                                          </p:val>
                                        </p:tav>
                                      </p:tavLst>
                                    </p:anim>
                                  </p:childTnLst>
                                </p:cTn>
                              </p:par>
                              <p:par>
                                <p:cTn id="24" presetID="35" presetClass="entr" presetSubtype="0"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2000"/>
                                        <p:tgtEl>
                                          <p:spTgt spid="3">
                                            <p:txEl>
                                              <p:pRg st="2" end="2"/>
                                            </p:txEl>
                                          </p:spTgt>
                                        </p:tgtEl>
                                      </p:cBhvr>
                                    </p:animEffect>
                                    <p:anim calcmode="lin" valueType="num">
                                      <p:cBhvr>
                                        <p:cTn id="27"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28"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2000" fill="hold"/>
                                        <p:tgtEl>
                                          <p:spTgt spid="3">
                                            <p:txEl>
                                              <p:pRg st="2" end="2"/>
                                            </p:txEl>
                                          </p:spTgt>
                                        </p:tgtEl>
                                        <p:attrNameLst>
                                          <p:attrName>ppt_w</p:attrName>
                                        </p:attrNameLst>
                                      </p:cBhvr>
                                      <p:tavLst>
                                        <p:tav tm="0">
                                          <p:val>
                                            <p:fltVal val="0"/>
                                          </p:val>
                                        </p:tav>
                                        <p:tav tm="100000">
                                          <p:val>
                                            <p:strVal val="#ppt_w"/>
                                          </p:val>
                                        </p:tav>
                                      </p:tavLst>
                                    </p:anim>
                                  </p:childTnLst>
                                </p:cTn>
                              </p:par>
                              <p:par>
                                <p:cTn id="30" presetID="35"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2000"/>
                                        <p:tgtEl>
                                          <p:spTgt spid="3">
                                            <p:txEl>
                                              <p:pRg st="3" end="3"/>
                                            </p:txEl>
                                          </p:spTgt>
                                        </p:tgtEl>
                                      </p:cBhvr>
                                    </p:animEffect>
                                    <p:anim calcmode="lin" valueType="num">
                                      <p:cBhvr>
                                        <p:cTn id="33"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34"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5" dur="2000" fill="hold"/>
                                        <p:tgtEl>
                                          <p:spTgt spid="3">
                                            <p:txEl>
                                              <p:pRg st="3" end="3"/>
                                            </p:txEl>
                                          </p:spTgt>
                                        </p:tgtEl>
                                        <p:attrNameLst>
                                          <p:attrName>ppt_w</p:attrName>
                                        </p:attrNameLst>
                                      </p:cBhvr>
                                      <p:tavLst>
                                        <p:tav tm="0">
                                          <p:val>
                                            <p:fltVal val="0"/>
                                          </p:val>
                                        </p:tav>
                                        <p:tav tm="100000">
                                          <p:val>
                                            <p:strVal val="#ppt_w"/>
                                          </p:val>
                                        </p:tav>
                                      </p:tavLst>
                                    </p:anim>
                                  </p:childTnLst>
                                </p:cTn>
                              </p:par>
                              <p:par>
                                <p:cTn id="36" presetID="35" presetClass="entr" presetSubtype="0" fill="hold" grpId="0"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2000"/>
                                        <p:tgtEl>
                                          <p:spTgt spid="3">
                                            <p:txEl>
                                              <p:pRg st="4" end="4"/>
                                            </p:txEl>
                                          </p:spTgt>
                                        </p:tgtEl>
                                      </p:cBhvr>
                                    </p:animEffect>
                                    <p:anim calcmode="lin" valueType="num">
                                      <p:cBhvr>
                                        <p:cTn id="39" dur="20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40"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2000" fill="hold"/>
                                        <p:tgtEl>
                                          <p:spTgt spid="3">
                                            <p:txEl>
                                              <p:pRg st="4" end="4"/>
                                            </p:txEl>
                                          </p:spTgt>
                                        </p:tgtEl>
                                        <p:attrNameLst>
                                          <p:attrName>ppt_w</p:attrName>
                                        </p:attrNameLst>
                                      </p:cBhvr>
                                      <p:tavLst>
                                        <p:tav tm="0">
                                          <p:val>
                                            <p:fltVal val="0"/>
                                          </p:val>
                                        </p:tav>
                                        <p:tav tm="100000">
                                          <p:val>
                                            <p:strVal val="#ppt_w"/>
                                          </p:val>
                                        </p:tav>
                                      </p:tavLst>
                                    </p:anim>
                                  </p:childTnLst>
                                </p:cTn>
                              </p:par>
                              <p:par>
                                <p:cTn id="42" presetID="35" presetClass="entr" presetSubtype="0" fill="hold" grpId="0"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2000"/>
                                        <p:tgtEl>
                                          <p:spTgt spid="3">
                                            <p:txEl>
                                              <p:pRg st="5" end="5"/>
                                            </p:txEl>
                                          </p:spTgt>
                                        </p:tgtEl>
                                      </p:cBhvr>
                                    </p:animEffect>
                                    <p:anim calcmode="lin" valueType="num">
                                      <p:cBhvr>
                                        <p:cTn id="45" dur="2000" fill="hold"/>
                                        <p:tgtEl>
                                          <p:spTgt spid="3">
                                            <p:txEl>
                                              <p:pRg st="5" end="5"/>
                                            </p:txEl>
                                          </p:spTgt>
                                        </p:tgtEl>
                                        <p:attrNameLst>
                                          <p:attrName>style.rotation</p:attrName>
                                        </p:attrNameLst>
                                      </p:cBhvr>
                                      <p:tavLst>
                                        <p:tav tm="0">
                                          <p:val>
                                            <p:fltVal val="720"/>
                                          </p:val>
                                        </p:tav>
                                        <p:tav tm="100000">
                                          <p:val>
                                            <p:fltVal val="0"/>
                                          </p:val>
                                        </p:tav>
                                      </p:tavLst>
                                    </p:anim>
                                    <p:anim calcmode="lin" valueType="num">
                                      <p:cBhvr>
                                        <p:cTn id="46"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7" dur="2000" fill="hold"/>
                                        <p:tgtEl>
                                          <p:spTgt spid="3">
                                            <p:txEl>
                                              <p:pRg st="5" end="5"/>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dirty="0">
                <a:solidFill>
                  <a:srgbClr val="CC6600"/>
                </a:solidFill>
                <a:cs typeface="B Titr" pitchFamily="2" charset="-78"/>
              </a:rPr>
              <a:t>اهداف اصلی علم‌سنجی 1</a:t>
            </a:r>
            <a:br>
              <a:rPr lang="fa-IR" dirty="0">
                <a:solidFill>
                  <a:srgbClr val="CC6600"/>
                </a:solidFill>
                <a:cs typeface="B Titr" pitchFamily="2" charset="-78"/>
              </a:rPr>
            </a:br>
            <a:endParaRPr lang="en-US" dirty="0">
              <a:solidFill>
                <a:srgbClr val="CC6600"/>
              </a:solidFill>
              <a:cs typeface="B Titr" pitchFamily="2" charset="-78"/>
            </a:endParaRPr>
          </a:p>
        </p:txBody>
      </p:sp>
      <p:sp>
        <p:nvSpPr>
          <p:cNvPr id="3" name="Content Placeholder 2"/>
          <p:cNvSpPr>
            <a:spLocks noGrp="1"/>
          </p:cNvSpPr>
          <p:nvPr>
            <p:ph idx="1"/>
          </p:nvPr>
        </p:nvSpPr>
        <p:spPr/>
        <p:txBody>
          <a:bodyPr>
            <a:noAutofit/>
          </a:bodyPr>
          <a:lstStyle/>
          <a:p>
            <a:pPr algn="just">
              <a:buFont typeface="Arial"/>
              <a:buChar char="•"/>
            </a:pPr>
            <a:r>
              <a:rPr lang="fa-IR" b="1" dirty="0">
                <a:solidFill>
                  <a:srgbClr val="0000FF"/>
                </a:solidFill>
                <a:latin typeface="megano-light"/>
                <a:cs typeface="B Nazanin" pitchFamily="2" charset="-78"/>
              </a:rPr>
              <a:t>تدوین سیاست‌ها و خط مشی‌های علمی و پژوهشی،</a:t>
            </a:r>
          </a:p>
          <a:p>
            <a:pPr algn="just">
              <a:buFont typeface="Arial"/>
              <a:buChar char="•"/>
            </a:pPr>
            <a:r>
              <a:rPr lang="fa-IR" b="1" dirty="0">
                <a:solidFill>
                  <a:schemeClr val="bg2">
                    <a:lumMod val="10000"/>
                  </a:schemeClr>
                </a:solidFill>
                <a:latin typeface="megano-light"/>
                <a:cs typeface="B Nazanin" pitchFamily="2" charset="-78"/>
              </a:rPr>
              <a:t>مطالعه ارتباطات علمی و تحلیل استنادی،</a:t>
            </a:r>
          </a:p>
          <a:p>
            <a:pPr algn="just">
              <a:buFont typeface="Arial"/>
              <a:buChar char="•"/>
            </a:pPr>
            <a:r>
              <a:rPr lang="fa-IR" b="1" dirty="0">
                <a:solidFill>
                  <a:srgbClr val="C00000"/>
                </a:solidFill>
                <a:latin typeface="megano-light"/>
                <a:cs typeface="B Nazanin" pitchFamily="2" charset="-78"/>
              </a:rPr>
              <a:t>ارزیابی کمی و کیفی منابع و انتشارات علمی،</a:t>
            </a:r>
          </a:p>
          <a:p>
            <a:pPr algn="just">
              <a:buFont typeface="Arial"/>
              <a:buChar char="•"/>
            </a:pPr>
            <a:r>
              <a:rPr lang="fa-IR" b="1" dirty="0">
                <a:solidFill>
                  <a:srgbClr val="0070C0"/>
                </a:solidFill>
                <a:latin typeface="megano-light"/>
                <a:cs typeface="B Nazanin" pitchFamily="2" charset="-78"/>
              </a:rPr>
              <a:t>بررسی برون‌داد، بازدهی/ عملکرد و تأثیر گذاری علمی،</a:t>
            </a:r>
          </a:p>
          <a:p>
            <a:pPr algn="just">
              <a:buFont typeface="Arial"/>
              <a:buChar char="•"/>
            </a:pPr>
            <a:r>
              <a:rPr lang="fa-IR" b="1" dirty="0">
                <a:solidFill>
                  <a:srgbClr val="000066"/>
                </a:solidFill>
                <a:latin typeface="megano-light"/>
                <a:cs typeface="B Nazanin" pitchFamily="2" charset="-78"/>
              </a:rPr>
              <a:t>بهره وری مناسب از امکانات و توانمندی های موجود جهت پژوهش،</a:t>
            </a:r>
          </a:p>
          <a:p>
            <a:pPr algn="just">
              <a:buFont typeface="Arial"/>
              <a:buChar char="•"/>
            </a:pPr>
            <a:r>
              <a:rPr lang="fa-IR" b="1" dirty="0">
                <a:solidFill>
                  <a:srgbClr val="0000CC"/>
                </a:solidFill>
                <a:latin typeface="megano-light"/>
                <a:cs typeface="B Nazanin" pitchFamily="2" charset="-78"/>
              </a:rPr>
              <a:t>برقراری توازن میان بودجه و هزینه های پژوهشی،</a:t>
            </a:r>
          </a:p>
        </p:txBody>
      </p:sp>
    </p:spTree>
    <p:extLst>
      <p:ext uri="{BB962C8B-B14F-4D97-AF65-F5344CB8AC3E}">
        <p14:creationId xmlns:p14="http://schemas.microsoft.com/office/powerpoint/2010/main" val="27703297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6000" dirty="0">
                <a:solidFill>
                  <a:schemeClr val="accent6">
                    <a:lumMod val="50000"/>
                  </a:schemeClr>
                </a:solidFill>
                <a:cs typeface="Titr" pitchFamily="2" charset="-78"/>
              </a:rPr>
              <a:t>فرمول محاسبه ارزش متیو:</a:t>
            </a:r>
          </a:p>
        </p:txBody>
      </p:sp>
      <p:sp>
        <p:nvSpPr>
          <p:cNvPr id="5" name="Content Placeholder 4"/>
          <p:cNvSpPr>
            <a:spLocks noGrp="1"/>
          </p:cNvSpPr>
          <p:nvPr>
            <p:ph idx="1"/>
          </p:nvPr>
        </p:nvSpPr>
        <p:spPr>
          <a:xfrm>
            <a:off x="457200" y="1528762"/>
            <a:ext cx="8229600" cy="4525963"/>
          </a:xfrm>
        </p:spPr>
        <p:txBody>
          <a:bodyPr>
            <a:normAutofit lnSpcReduction="10000"/>
          </a:bodyPr>
          <a:lstStyle/>
          <a:p>
            <a:pPr algn="ctr">
              <a:buNone/>
            </a:pPr>
            <a:r>
              <a:rPr lang="en-US" sz="13800" b="1" dirty="0">
                <a:solidFill>
                  <a:srgbClr val="0000FF"/>
                </a:solidFill>
              </a:rPr>
              <a:t>A/B</a:t>
            </a:r>
          </a:p>
          <a:p>
            <a:pPr algn="ctr">
              <a:buNone/>
            </a:pPr>
            <a:r>
              <a:rPr lang="en-US" sz="13800" b="1" dirty="0">
                <a:solidFill>
                  <a:srgbClr val="0000FF"/>
                </a:solidFill>
              </a:rPr>
              <a:t>C/D</a:t>
            </a:r>
            <a:r>
              <a:rPr lang="en-US" dirty="0">
                <a:solidFill>
                  <a:srgbClr val="0000FF"/>
                </a:solidFill>
              </a:rPr>
              <a:t> </a:t>
            </a:r>
          </a:p>
        </p:txBody>
      </p:sp>
      <p:sp>
        <p:nvSpPr>
          <p:cNvPr id="6" name="Equal 5"/>
          <p:cNvSpPr/>
          <p:nvPr/>
        </p:nvSpPr>
        <p:spPr>
          <a:xfrm>
            <a:off x="2214546" y="3214686"/>
            <a:ext cx="771524" cy="62864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
        <p:nvSpPr>
          <p:cNvPr id="7" name="Minus 6"/>
          <p:cNvSpPr/>
          <p:nvPr/>
        </p:nvSpPr>
        <p:spPr>
          <a:xfrm>
            <a:off x="2500298" y="3214686"/>
            <a:ext cx="4143404" cy="62864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b="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1027" name="Picture 3"/>
          <p:cNvPicPr>
            <a:picLocks noChangeAspect="1" noChangeArrowheads="1"/>
          </p:cNvPicPr>
          <p:nvPr/>
        </p:nvPicPr>
        <p:blipFill>
          <a:blip r:embed="rId2"/>
          <a:srcRect/>
          <a:stretch>
            <a:fillRect/>
          </a:stretch>
        </p:blipFill>
        <p:spPr bwMode="auto">
          <a:xfrm>
            <a:off x="571472" y="2643182"/>
            <a:ext cx="1677754" cy="167163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800" decel="100000"/>
                                        <p:tgtEl>
                                          <p:spTgt spid="1027"/>
                                        </p:tgtEl>
                                      </p:cBhvr>
                                    </p:animEffect>
                                    <p:anim calcmode="lin" valueType="num">
                                      <p:cBhvr>
                                        <p:cTn id="20" dur="800" decel="100000" fill="hold"/>
                                        <p:tgtEl>
                                          <p:spTgt spid="1027"/>
                                        </p:tgtEl>
                                        <p:attrNameLst>
                                          <p:attrName>style.rotation</p:attrName>
                                        </p:attrNameLst>
                                      </p:cBhvr>
                                      <p:tavLst>
                                        <p:tav tm="0">
                                          <p:val>
                                            <p:fltVal val="-90"/>
                                          </p:val>
                                        </p:tav>
                                        <p:tav tm="100000">
                                          <p:val>
                                            <p:fltVal val="0"/>
                                          </p:val>
                                        </p:tav>
                                      </p:tavLst>
                                    </p:anim>
                                    <p:anim calcmode="lin" valueType="num">
                                      <p:cBhvr>
                                        <p:cTn id="21" dur="800" decel="100000" fill="hold"/>
                                        <p:tgtEl>
                                          <p:spTgt spid="1027"/>
                                        </p:tgtEl>
                                        <p:attrNameLst>
                                          <p:attrName>ppt_x</p:attrName>
                                        </p:attrNameLst>
                                      </p:cBhvr>
                                      <p:tavLst>
                                        <p:tav tm="0">
                                          <p:val>
                                            <p:strVal val="#ppt_x+0.4"/>
                                          </p:val>
                                        </p:tav>
                                        <p:tav tm="100000">
                                          <p:val>
                                            <p:strVal val="#ppt_x-0.05"/>
                                          </p:val>
                                        </p:tav>
                                      </p:tavLst>
                                    </p:anim>
                                    <p:anim calcmode="lin" valueType="num">
                                      <p:cBhvr>
                                        <p:cTn id="22" dur="800" decel="100000" fill="hold"/>
                                        <p:tgtEl>
                                          <p:spTgt spid="1027"/>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1027"/>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1027"/>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8" presetClass="entr" presetSubtype="0" accel="50000" fill="hold" grpId="0" nodeType="clickEffect">
                                  <p:stCondLst>
                                    <p:cond delay="0"/>
                                  </p:stCondLst>
                                  <p:iterate type="lt">
                                    <p:tmPct val="50000"/>
                                  </p:iterate>
                                  <p:childTnLst>
                                    <p:set>
                                      <p:cBhvr>
                                        <p:cTn id="28" dur="1" fill="hold">
                                          <p:stCondLst>
                                            <p:cond delay="0"/>
                                          </p:stCondLst>
                                        </p:cTn>
                                        <p:tgtEl>
                                          <p:spTgt spid="5">
                                            <p:txEl>
                                              <p:pRg st="0" end="0"/>
                                            </p:txEl>
                                          </p:spTgt>
                                        </p:tgtEl>
                                        <p:attrNameLst>
                                          <p:attrName>style.visibility</p:attrName>
                                        </p:attrNameLst>
                                      </p:cBhvr>
                                      <p:to>
                                        <p:strVal val="visible"/>
                                      </p:to>
                                    </p:set>
                                    <p:set>
                                      <p:cBhvr>
                                        <p:cTn id="29" dur="455" fill="hold">
                                          <p:stCondLst>
                                            <p:cond delay="0"/>
                                          </p:stCondLst>
                                        </p:cTn>
                                        <p:tgtEl>
                                          <p:spTgt spid="5">
                                            <p:txEl>
                                              <p:pRg st="0" end="0"/>
                                            </p:txEl>
                                          </p:spTgt>
                                        </p:tgtEl>
                                        <p:attrNameLst>
                                          <p:attrName>style.rotation</p:attrName>
                                        </p:attrNameLst>
                                      </p:cBhvr>
                                      <p:to>
                                        <p:strVal val="-45.0"/>
                                      </p:to>
                                    </p:set>
                                    <p:anim calcmode="lin" valueType="num">
                                      <p:cBhvr>
                                        <p:cTn id="30" dur="455" fill="hold">
                                          <p:stCondLst>
                                            <p:cond delay="455"/>
                                          </p:stCondLst>
                                        </p:cTn>
                                        <p:tgtEl>
                                          <p:spTgt spid="5">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31" dur="455" fill="hold">
                                          <p:stCondLst>
                                            <p:cond delay="0"/>
                                          </p:stCondLst>
                                        </p:cTn>
                                        <p:tgtEl>
                                          <p:spTgt spid="5">
                                            <p:txEl>
                                              <p:pRg st="0" end="0"/>
                                            </p:txEl>
                                          </p:spTgt>
                                        </p:tgtEl>
                                        <p:attrNameLst>
                                          <p:attrName>ppt_y</p:attrName>
                                        </p:attrNameLst>
                                      </p:cBhvr>
                                      <p:tavLst>
                                        <p:tav tm="0">
                                          <p:val>
                                            <p:strVal val="#ppt_y-1"/>
                                          </p:val>
                                        </p:tav>
                                        <p:tav tm="100000">
                                          <p:val>
                                            <p:strVal val="#ppt_y-(0.354*#ppt_w-0.172*#ppt_h)"/>
                                          </p:val>
                                        </p:tav>
                                      </p:tavLst>
                                    </p:anim>
                                    <p:anim calcmode="lin" valueType="num">
                                      <p:cBhvr>
                                        <p:cTn id="32" dur="156" decel="50000" autoRev="1" fill="hold">
                                          <p:stCondLst>
                                            <p:cond delay="455"/>
                                          </p:stCondLst>
                                        </p:cTn>
                                        <p:tgtEl>
                                          <p:spTgt spid="5">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33" dur="136" fill="hold">
                                          <p:stCondLst>
                                            <p:cond delay="864"/>
                                          </p:stCondLst>
                                        </p:cTn>
                                        <p:tgtEl>
                                          <p:spTgt spid="5">
                                            <p:txEl>
                                              <p:pRg st="0" end="0"/>
                                            </p:txEl>
                                          </p:spTgt>
                                        </p:tgtEl>
                                        <p:attrNameLst>
                                          <p:attrName>ppt_y</p:attrName>
                                        </p:attrNameLst>
                                      </p:cBhvr>
                                      <p:tavLst>
                                        <p:tav tm="0">
                                          <p:val>
                                            <p:strVal val="#ppt_y-(0.354*#ppt_w-0.172*#ppt_h)"/>
                                          </p:val>
                                        </p:tav>
                                        <p:tav tm="100000">
                                          <p:val>
                                            <p:strVal val="#ppt_y"/>
                                          </p:val>
                                        </p:tav>
                                      </p:tavLst>
                                    </p:anim>
                                  </p:childTnLst>
                                </p:cTn>
                              </p:par>
                              <p:par>
                                <p:cTn id="34" presetID="38" presetClass="entr" presetSubtype="0" accel="50000" fill="hold" grpId="0" nodeType="withEffect">
                                  <p:stCondLst>
                                    <p:cond delay="0"/>
                                  </p:stCondLst>
                                  <p:iterate type="lt">
                                    <p:tmPct val="50000"/>
                                  </p:iterate>
                                  <p:childTnLst>
                                    <p:set>
                                      <p:cBhvr>
                                        <p:cTn id="35" dur="1" fill="hold">
                                          <p:stCondLst>
                                            <p:cond delay="0"/>
                                          </p:stCondLst>
                                        </p:cTn>
                                        <p:tgtEl>
                                          <p:spTgt spid="5">
                                            <p:txEl>
                                              <p:pRg st="1" end="1"/>
                                            </p:txEl>
                                          </p:spTgt>
                                        </p:tgtEl>
                                        <p:attrNameLst>
                                          <p:attrName>style.visibility</p:attrName>
                                        </p:attrNameLst>
                                      </p:cBhvr>
                                      <p:to>
                                        <p:strVal val="visible"/>
                                      </p:to>
                                    </p:set>
                                    <p:set>
                                      <p:cBhvr>
                                        <p:cTn id="36" dur="455" fill="hold">
                                          <p:stCondLst>
                                            <p:cond delay="0"/>
                                          </p:stCondLst>
                                        </p:cTn>
                                        <p:tgtEl>
                                          <p:spTgt spid="5">
                                            <p:txEl>
                                              <p:pRg st="1" end="1"/>
                                            </p:txEl>
                                          </p:spTgt>
                                        </p:tgtEl>
                                        <p:attrNameLst>
                                          <p:attrName>style.rotation</p:attrName>
                                        </p:attrNameLst>
                                      </p:cBhvr>
                                      <p:to>
                                        <p:strVal val="-45.0"/>
                                      </p:to>
                                    </p:set>
                                    <p:anim calcmode="lin" valueType="num">
                                      <p:cBhvr>
                                        <p:cTn id="37" dur="455" fill="hold">
                                          <p:stCondLst>
                                            <p:cond delay="455"/>
                                          </p:stCondLst>
                                        </p:cTn>
                                        <p:tgtEl>
                                          <p:spTgt spid="5">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38" dur="455" fill="hold">
                                          <p:stCondLst>
                                            <p:cond delay="0"/>
                                          </p:stCondLst>
                                        </p:cTn>
                                        <p:tgtEl>
                                          <p:spTgt spid="5">
                                            <p:txEl>
                                              <p:pRg st="1" end="1"/>
                                            </p:txEl>
                                          </p:spTgt>
                                        </p:tgtEl>
                                        <p:attrNameLst>
                                          <p:attrName>ppt_y</p:attrName>
                                        </p:attrNameLst>
                                      </p:cBhvr>
                                      <p:tavLst>
                                        <p:tav tm="0">
                                          <p:val>
                                            <p:strVal val="#ppt_y-1"/>
                                          </p:val>
                                        </p:tav>
                                        <p:tav tm="100000">
                                          <p:val>
                                            <p:strVal val="#ppt_y-(0.354*#ppt_w-0.172*#ppt_h)"/>
                                          </p:val>
                                        </p:tav>
                                      </p:tavLst>
                                    </p:anim>
                                    <p:anim calcmode="lin" valueType="num">
                                      <p:cBhvr>
                                        <p:cTn id="39" dur="156" decel="50000" autoRev="1" fill="hold">
                                          <p:stCondLst>
                                            <p:cond delay="455"/>
                                          </p:stCondLst>
                                        </p:cTn>
                                        <p:tgtEl>
                                          <p:spTgt spid="5">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40" dur="136" fill="hold">
                                          <p:stCondLst>
                                            <p:cond delay="864"/>
                                          </p:stCondLst>
                                        </p:cTn>
                                        <p:tgtEl>
                                          <p:spTgt spid="5">
                                            <p:txEl>
                                              <p:pRg st="1" end="1"/>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allAtOnce"/>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عكـس ساحل">
            <a:hlinkClick r:id="rId2"/>
          </p:cNvPr>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1331640" y="5733256"/>
            <a:ext cx="7632848" cy="1124744"/>
          </a:xfrm>
        </p:spPr>
        <p:txBody>
          <a:bodyPr>
            <a:noAutofit/>
          </a:bodyPr>
          <a:lstStyle/>
          <a:p>
            <a:pPr algn="ctr">
              <a:buNone/>
            </a:pPr>
            <a:r>
              <a:rPr lang="fa-IR" sz="2800" b="1" spc="50" dirty="0">
                <a:ln w="11430"/>
                <a:solidFill>
                  <a:srgbClr val="0000CC"/>
                </a:solidFill>
                <a:effectLst>
                  <a:outerShdw blurRad="76200" dist="50800" dir="5400000" algn="tl" rotWithShape="0">
                    <a:srgbClr val="000000">
                      <a:alpha val="65000"/>
                    </a:srgbClr>
                  </a:outerShdw>
                </a:effectLst>
                <a:latin typeface="Shafiq 3" pitchFamily="2" charset="2"/>
                <a:cs typeface="B Titr" pitchFamily="2" charset="-78"/>
              </a:rPr>
              <a:t>اهل کام و ناز را در کوی رندی راه نیست</a:t>
            </a:r>
          </a:p>
          <a:p>
            <a:pPr algn="ctr">
              <a:buNone/>
            </a:pPr>
            <a:r>
              <a:rPr lang="fa-IR" sz="2800" b="1" spc="50" dirty="0">
                <a:ln w="11430"/>
                <a:solidFill>
                  <a:srgbClr val="0000CC"/>
                </a:solidFill>
                <a:effectLst>
                  <a:outerShdw blurRad="76200" dist="50800" dir="5400000" algn="tl" rotWithShape="0">
                    <a:srgbClr val="000000">
                      <a:alpha val="65000"/>
                    </a:srgbClr>
                  </a:outerShdw>
                </a:effectLst>
                <a:latin typeface="Shafiq 3" pitchFamily="2" charset="2"/>
                <a:cs typeface="B Titr" pitchFamily="2" charset="-78"/>
              </a:rPr>
              <a:t>رهروی باید جهانسوزی نه خامی بی غمی</a:t>
            </a:r>
            <a:endParaRPr lang="fa-IR" sz="2800" dirty="0">
              <a:solidFill>
                <a:srgbClr val="0000CC"/>
              </a:solidFill>
              <a:latin typeface="Shafiq 3" pitchFamily="2" charset="2"/>
              <a:cs typeface="B Tit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set>
                                      <p:cBhvr>
                                        <p:cTn id="7" dur="455" fill="hold">
                                          <p:stCondLst>
                                            <p:cond delay="0"/>
                                          </p:stCondLst>
                                        </p:cTn>
                                        <p:tgtEl>
                                          <p:spTgt spid="3">
                                            <p:txEl>
                                              <p:pRg st="0" end="0"/>
                                            </p:txEl>
                                          </p:spTgt>
                                        </p:tgtEl>
                                        <p:attrNameLst>
                                          <p:attrName>style.rotation</p:attrName>
                                        </p:attrNameLst>
                                      </p:cBhvr>
                                      <p:to>
                                        <p:strVal val="-45.0"/>
                                      </p:to>
                                    </p:set>
                                    <p:anim calcmode="lin" valueType="num">
                                      <p:cBhvr>
                                        <p:cTn id="8" dur="455" fill="hold">
                                          <p:stCondLst>
                                            <p:cond delay="455"/>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8" presetClass="entr" presetSubtype="0" accel="50000" fill="hold" grpId="0" nodeType="clickEffect">
                                  <p:stCondLst>
                                    <p:cond delay="0"/>
                                  </p:stCondLst>
                                  <p:iterate type="lt">
                                    <p:tmPct val="50000"/>
                                  </p:iterate>
                                  <p:childTnLst>
                                    <p:set>
                                      <p:cBhvr>
                                        <p:cTn id="15" dur="1" fill="hold">
                                          <p:stCondLst>
                                            <p:cond delay="0"/>
                                          </p:stCondLst>
                                        </p:cTn>
                                        <p:tgtEl>
                                          <p:spTgt spid="3">
                                            <p:txEl>
                                              <p:pRg st="1" end="1"/>
                                            </p:txEl>
                                          </p:spTgt>
                                        </p:tgtEl>
                                        <p:attrNameLst>
                                          <p:attrName>style.visibility</p:attrName>
                                        </p:attrNameLst>
                                      </p:cBhvr>
                                      <p:to>
                                        <p:strVal val="visible"/>
                                      </p:to>
                                    </p:set>
                                    <p:set>
                                      <p:cBhvr>
                                        <p:cTn id="16" dur="455" fill="hold">
                                          <p:stCondLst>
                                            <p:cond delay="0"/>
                                          </p:stCondLst>
                                        </p:cTn>
                                        <p:tgtEl>
                                          <p:spTgt spid="3">
                                            <p:txEl>
                                              <p:pRg st="1" end="1"/>
                                            </p:txEl>
                                          </p:spTgt>
                                        </p:tgtEl>
                                        <p:attrNameLst>
                                          <p:attrName>style.rotation</p:attrName>
                                        </p:attrNameLst>
                                      </p:cBhvr>
                                      <p:to>
                                        <p:strVal val="-45.0"/>
                                      </p:to>
                                    </p:set>
                                    <p:anim calcmode="lin" valueType="num">
                                      <p:cBhvr>
                                        <p:cTn id="17" dur="455" fill="hold">
                                          <p:stCondLst>
                                            <p:cond delay="455"/>
                                          </p:stCondLst>
                                        </p:cTn>
                                        <p:tgtEl>
                                          <p:spTgt spid="3">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18" dur="455" fill="hold">
                                          <p:stCondLst>
                                            <p:cond delay="0"/>
                                          </p:stCondLst>
                                        </p:cTn>
                                        <p:tgtEl>
                                          <p:spTgt spid="3">
                                            <p:txEl>
                                              <p:pRg st="1" end="1"/>
                                            </p:txEl>
                                          </p:spTgt>
                                        </p:tgtEl>
                                        <p:attrNameLst>
                                          <p:attrName>ppt_y</p:attrName>
                                        </p:attrNameLst>
                                      </p:cBhvr>
                                      <p:tavLst>
                                        <p:tav tm="0">
                                          <p:val>
                                            <p:strVal val="#ppt_y-1"/>
                                          </p:val>
                                        </p:tav>
                                        <p:tav tm="100000">
                                          <p:val>
                                            <p:strVal val="#ppt_y-(0.354*#ppt_w-0.172*#ppt_h)"/>
                                          </p:val>
                                        </p:tav>
                                      </p:tavLst>
                                    </p:anim>
                                    <p:anim calcmode="lin" valueType="num">
                                      <p:cBhvr>
                                        <p:cTn id="19" dur="156" decel="50000" autoRev="1" fill="hold">
                                          <p:stCondLst>
                                            <p:cond delay="455"/>
                                          </p:stCondLst>
                                        </p:cTn>
                                        <p:tgtEl>
                                          <p:spTgt spid="3">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20" dur="136" fill="hold">
                                          <p:stCondLst>
                                            <p:cond delay="864"/>
                                          </p:stCondLst>
                                        </p:cTn>
                                        <p:tgtEl>
                                          <p:spTgt spid="3">
                                            <p:txEl>
                                              <p:pRg st="1" end="1"/>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sz="4000" dirty="0">
                <a:solidFill>
                  <a:srgbClr val="CC6600"/>
                </a:solidFill>
                <a:cs typeface="B Titr" pitchFamily="2" charset="-78"/>
              </a:rPr>
              <a:t>اهداف اصلی علم‌سنجی 2</a:t>
            </a:r>
            <a:br>
              <a:rPr lang="fa-IR" sz="4000" dirty="0">
                <a:solidFill>
                  <a:srgbClr val="CC6600"/>
                </a:solidFill>
                <a:cs typeface="B Titr" pitchFamily="2" charset="-78"/>
              </a:rPr>
            </a:br>
            <a:endParaRPr lang="en-US" dirty="0"/>
          </a:p>
        </p:txBody>
      </p:sp>
      <p:sp>
        <p:nvSpPr>
          <p:cNvPr id="3" name="Content Placeholder 2"/>
          <p:cNvSpPr>
            <a:spLocks noGrp="1"/>
          </p:cNvSpPr>
          <p:nvPr>
            <p:ph idx="1"/>
          </p:nvPr>
        </p:nvSpPr>
        <p:spPr>
          <a:xfrm>
            <a:off x="457200" y="1052736"/>
            <a:ext cx="8229600" cy="5073427"/>
          </a:xfrm>
        </p:spPr>
        <p:txBody>
          <a:bodyPr>
            <a:normAutofit lnSpcReduction="10000"/>
          </a:bodyPr>
          <a:lstStyle/>
          <a:p>
            <a:pPr lvl="0" algn="just">
              <a:buFont typeface="Arial"/>
              <a:buChar char="•"/>
            </a:pPr>
            <a:r>
              <a:rPr lang="fa-IR" sz="2800" b="1" dirty="0">
                <a:solidFill>
                  <a:srgbClr val="000099"/>
                </a:solidFill>
                <a:latin typeface="megano-light"/>
                <a:cs typeface="B Nazanin" pitchFamily="2" charset="-78"/>
              </a:rPr>
              <a:t>بررسی شاخصه های رشد و توسعه علوم( شاخصه های تحقیق و توسعه، منابع انسانی، پروانه های ثبت اختراع، موازنه تجاری سازی علوم و قراردادهای فناوری، ساختاری، عملکردی، مالی</a:t>
            </a:r>
          </a:p>
          <a:p>
            <a:pPr lvl="0" algn="just">
              <a:buFont typeface="Arial"/>
              <a:buChar char="•"/>
            </a:pPr>
            <a:r>
              <a:rPr lang="fa-IR" b="1" dirty="0">
                <a:solidFill>
                  <a:srgbClr val="990033"/>
                </a:solidFill>
                <a:latin typeface="megano-light"/>
                <a:cs typeface="B Nazanin" pitchFamily="2" charset="-78"/>
              </a:rPr>
              <a:t>کشف روابط و الگوهای موجود میان دانشمندان، حوزه های پژوهشی، کشورها</a:t>
            </a:r>
          </a:p>
          <a:p>
            <a:pPr lvl="0" algn="just">
              <a:buFont typeface="Arial"/>
              <a:buChar char="•"/>
            </a:pPr>
            <a:r>
              <a:rPr lang="fa-IR" b="1" dirty="0">
                <a:solidFill>
                  <a:srgbClr val="FF0000"/>
                </a:solidFill>
                <a:latin typeface="megano-light"/>
                <a:cs typeface="B Nazanin" pitchFamily="2" charset="-78"/>
              </a:rPr>
              <a:t>ارزیابی صحیح و رتبه بندی پژوهشگران، مؤسسه ها، کشورها، مجلات تخصصی، موضوعات تخصصی و…</a:t>
            </a:r>
          </a:p>
          <a:p>
            <a:pPr lvl="0" algn="just">
              <a:buFont typeface="Arial"/>
              <a:buChar char="•"/>
            </a:pPr>
            <a:r>
              <a:rPr lang="fa-IR" b="1" dirty="0">
                <a:solidFill>
                  <a:srgbClr val="0070C0"/>
                </a:solidFill>
                <a:latin typeface="megano-light"/>
                <a:cs typeface="B Nazanin" pitchFamily="2" charset="-78"/>
              </a:rPr>
              <a:t>سنجش و ارزیابی نوآوری های علمی</a:t>
            </a:r>
          </a:p>
          <a:p>
            <a:pPr lvl="0" algn="just">
              <a:buFont typeface="Arial"/>
              <a:buChar char="•"/>
            </a:pPr>
            <a:r>
              <a:rPr lang="fa-IR" b="1" dirty="0">
                <a:solidFill>
                  <a:srgbClr val="0000FF"/>
                </a:solidFill>
                <a:latin typeface="megano-light"/>
                <a:cs typeface="B Nazanin" pitchFamily="2" charset="-78"/>
              </a:rPr>
              <a:t>همکاری و مشارکت علمی، شبکه های هم تألیفی، بررسی انواع تقلب های علمی و سرقت علمی.</a:t>
            </a:r>
          </a:p>
          <a:p>
            <a:pPr lvl="0"/>
            <a:endParaRPr lang="en-US" b="1" dirty="0">
              <a:solidFill>
                <a:srgbClr val="0000FF"/>
              </a:solidFill>
              <a:cs typeface="B Nazanin" pitchFamily="2" charset="-78"/>
            </a:endParaRPr>
          </a:p>
          <a:p>
            <a:endParaRPr lang="en-US" sz="4000" dirty="0"/>
          </a:p>
        </p:txBody>
      </p:sp>
    </p:spTree>
    <p:extLst>
      <p:ext uri="{BB962C8B-B14F-4D97-AF65-F5344CB8AC3E}">
        <p14:creationId xmlns:p14="http://schemas.microsoft.com/office/powerpoint/2010/main" val="3673142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526" t="13380" r="20931" b="1338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6621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1308</TotalTime>
  <Words>1640</Words>
  <Application>Microsoft Office PowerPoint</Application>
  <PresentationFormat>On-screen Show (4:3)</PresentationFormat>
  <Paragraphs>138</Paragraphs>
  <Slides>61</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61</vt:i4>
      </vt:variant>
    </vt:vector>
  </HeadingPairs>
  <TitlesOfParts>
    <vt:vector size="75" baseType="lpstr">
      <vt:lpstr>Tahoma</vt:lpstr>
      <vt:lpstr>Shafiq 3</vt:lpstr>
      <vt:lpstr>Verdana</vt:lpstr>
      <vt:lpstr>DroidNaskh</vt:lpstr>
      <vt:lpstr>AngsanaUPC</vt:lpstr>
      <vt:lpstr>megano-light</vt:lpstr>
      <vt:lpstr>megano-bold</vt:lpstr>
      <vt:lpstr>Angsana New</vt:lpstr>
      <vt:lpstr>Calibri</vt:lpstr>
      <vt:lpstr>arial</vt:lpstr>
      <vt:lpstr>Arial Black</vt:lpstr>
      <vt:lpstr>Tahoma</vt:lpstr>
      <vt:lpstr>arial</vt:lpstr>
      <vt:lpstr>Office Theme</vt:lpstr>
      <vt:lpstr>PowerPoint Presentation</vt:lpstr>
      <vt:lpstr>PowerPoint Presentation</vt:lpstr>
      <vt:lpstr>PowerPoint Presentation</vt:lpstr>
      <vt:lpstr>علم سنجی چیست؟ Scientometrics </vt:lpstr>
      <vt:lpstr>PowerPoint Presentation</vt:lpstr>
      <vt:lpstr>اهداف اصلی علم‌سنجی 1 </vt:lpstr>
      <vt:lpstr>اهداف اصلی علم‌سنجی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خود استنادی Self-Citation </vt:lpstr>
      <vt:lpstr>PowerPoint Presentation</vt:lpstr>
      <vt:lpstr>PowerPoint Presentation</vt:lpstr>
      <vt:lpstr>PowerPoint Presentation</vt:lpstr>
      <vt:lpstr>پایگاه‌های ارئه دهنده گزارش‌های استنادی</vt:lpstr>
      <vt:lpstr>Impact factor:</vt:lpstr>
      <vt:lpstr>نحوه محاسبه ایمپکت فاکتور یک مجله: </vt:lpstr>
      <vt:lpstr>فرمول محاسبه IF:</vt:lpstr>
      <vt:lpstr>PowerPoint Presentation</vt:lpstr>
      <vt:lpstr>PowerPoint Presentation</vt:lpstr>
      <vt:lpstr>شاخص آنی:II</vt:lpstr>
      <vt:lpstr>PowerPoint Presentation</vt:lpstr>
      <vt:lpstr> شاخص نیمه عمراستناد:  Cited half-life  </vt:lpstr>
      <vt:lpstr>اهمیت شاخص نیمه عمر استناد:</vt:lpstr>
      <vt:lpstr>Traditional Scientometrics Indicators:</vt:lpstr>
      <vt:lpstr>شاخص مقاله داغ (Hot Paper) </vt:lpstr>
      <vt:lpstr>شاخص بیشترین استناد (highly cited paper) </vt:lpstr>
      <vt:lpstr>ضریب جامع ارزشی (EigenFactor) </vt:lpstr>
      <vt:lpstr>میانگین تاثیر مقاله (Article Influence) </vt:lpstr>
      <vt:lpstr>DIF: Discipline Impact Factor ضریب تاثیر رشته </vt:lpstr>
      <vt:lpstr>شاخص‌های علم سنجی مدرن:</vt:lpstr>
      <vt:lpstr>PowerPoint Presentation</vt:lpstr>
      <vt:lpstr>PowerPoint Presentation</vt:lpstr>
      <vt:lpstr>PowerPoint Presentation</vt:lpstr>
      <vt:lpstr>شاخص هرچ ایندکس، H-Index</vt:lpstr>
      <vt:lpstr>تعریف شاخص H:</vt:lpstr>
      <vt:lpstr>پایگاه های  ارائه دهنده اچ ایندکس </vt:lpstr>
      <vt:lpstr>نمودار شاخص :H</vt:lpstr>
      <vt:lpstr>PowerPoint Presentation</vt:lpstr>
      <vt:lpstr>معایب اچ ایندکس</vt:lpstr>
      <vt:lpstr>PowerPoint Presentation</vt:lpstr>
      <vt:lpstr>PowerPoint Presentation</vt:lpstr>
      <vt:lpstr>شاخص وای (Y-Index) </vt:lpstr>
      <vt:lpstr>شاخص (Scientific Journal Rankings(SJR </vt:lpstr>
      <vt:lpstr>PowerPoint Presentation</vt:lpstr>
      <vt:lpstr>به طور کلی نرمال سازی در این شاخص تحت تأثیر ۳ عامل مهم است: </vt:lpstr>
      <vt:lpstr>PowerPoint Presentation</vt:lpstr>
      <vt:lpstr>  SNIP (Source Normalized Impact per Paper) </vt:lpstr>
      <vt:lpstr>Calculation of SNIP:</vt:lpstr>
      <vt:lpstr>شاخص جی ایندکس، G-Index</vt:lpstr>
      <vt:lpstr>PowerPoint Presentation</vt:lpstr>
      <vt:lpstr>شاخص متیو (ارزش متیو)،Matthew</vt:lpstr>
      <vt:lpstr>نحوه محاسبه شاخص متیو:</vt:lpstr>
      <vt:lpstr>فرمول محاسبه ارزش متیو:</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library</dc:creator>
  <cp:lastModifiedBy>hooshmand</cp:lastModifiedBy>
  <cp:revision>221</cp:revision>
  <dcterms:created xsi:type="dcterms:W3CDTF">2012-11-06T10:50:15Z</dcterms:created>
  <dcterms:modified xsi:type="dcterms:W3CDTF">2023-07-15T05:53:47Z</dcterms:modified>
</cp:coreProperties>
</file>